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61"/>
  </p:notesMasterIdLst>
  <p:handoutMasterIdLst>
    <p:handoutMasterId r:id="rId62"/>
  </p:handoutMasterIdLst>
  <p:sldIdLst>
    <p:sldId id="833" r:id="rId2"/>
    <p:sldId id="990" r:id="rId3"/>
    <p:sldId id="1095" r:id="rId4"/>
    <p:sldId id="1020" r:id="rId5"/>
    <p:sldId id="1110" r:id="rId6"/>
    <p:sldId id="1163" r:id="rId7"/>
    <p:sldId id="1113" r:id="rId8"/>
    <p:sldId id="1115" r:id="rId9"/>
    <p:sldId id="1117" r:id="rId10"/>
    <p:sldId id="1118" r:id="rId11"/>
    <p:sldId id="1203" r:id="rId12"/>
    <p:sldId id="1155" r:id="rId13"/>
    <p:sldId id="1204" r:id="rId14"/>
    <p:sldId id="1213" r:id="rId15"/>
    <p:sldId id="1205" r:id="rId16"/>
    <p:sldId id="1054" r:id="rId17"/>
    <p:sldId id="1049" r:id="rId18"/>
    <p:sldId id="1044" r:id="rId19"/>
    <p:sldId id="1046" r:id="rId20"/>
    <p:sldId id="1047" r:id="rId21"/>
    <p:sldId id="1150" r:id="rId22"/>
    <p:sldId id="1209" r:id="rId23"/>
    <p:sldId id="1210" r:id="rId24"/>
    <p:sldId id="1098" r:id="rId25"/>
    <p:sldId id="1100" r:id="rId26"/>
    <p:sldId id="1129" r:id="rId27"/>
    <p:sldId id="1127" r:id="rId28"/>
    <p:sldId id="1128" r:id="rId29"/>
    <p:sldId id="1173" r:id="rId30"/>
    <p:sldId id="1131" r:id="rId31"/>
    <p:sldId id="1132" r:id="rId32"/>
    <p:sldId id="1139" r:id="rId33"/>
    <p:sldId id="1211" r:id="rId34"/>
    <p:sldId id="1164" r:id="rId35"/>
    <p:sldId id="1172" r:id="rId36"/>
    <p:sldId id="1167" r:id="rId37"/>
    <p:sldId id="1174" r:id="rId38"/>
    <p:sldId id="1181" r:id="rId39"/>
    <p:sldId id="1182" r:id="rId40"/>
    <p:sldId id="1179" r:id="rId41"/>
    <p:sldId id="1180" r:id="rId42"/>
    <p:sldId id="1168" r:id="rId43"/>
    <p:sldId id="1170" r:id="rId44"/>
    <p:sldId id="1169" r:id="rId45"/>
    <p:sldId id="1171" r:id="rId46"/>
    <p:sldId id="1183" r:id="rId47"/>
    <p:sldId id="1212" r:id="rId48"/>
    <p:sldId id="1058" r:id="rId49"/>
    <p:sldId id="1040" r:id="rId50"/>
    <p:sldId id="1041" r:id="rId51"/>
    <p:sldId id="1145" r:id="rId52"/>
    <p:sldId id="1043" r:id="rId53"/>
    <p:sldId id="1024" r:id="rId54"/>
    <p:sldId id="1138" r:id="rId55"/>
    <p:sldId id="1141" r:id="rId56"/>
    <p:sldId id="1143" r:id="rId57"/>
    <p:sldId id="1142" r:id="rId58"/>
    <p:sldId id="1146" r:id="rId59"/>
    <p:sldId id="1144" r:id="rId60"/>
  </p:sldIdLst>
  <p:sldSz cx="12192000" cy="6858000"/>
  <p:notesSz cx="6858000" cy="9144000"/>
  <p:defaultTex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FFFF"/>
    <a:srgbClr val="FF7C5D"/>
    <a:srgbClr val="FF3300"/>
    <a:srgbClr val="FF0000"/>
    <a:srgbClr val="00B2B3"/>
    <a:srgbClr val="5FB990"/>
    <a:srgbClr val="87CAAC"/>
    <a:srgbClr val="12B3C4"/>
    <a:srgbClr val="28AE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1071" autoAdjust="0"/>
  </p:normalViewPr>
  <p:slideViewPr>
    <p:cSldViewPr snapToGrid="0">
      <p:cViewPr varScale="1">
        <p:scale>
          <a:sx n="77" d="100"/>
          <a:sy n="77" d="100"/>
        </p:scale>
        <p:origin x="878" y="43"/>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98" d="100"/>
          <a:sy n="98" d="100"/>
        </p:scale>
        <p:origin x="-3648" y="-102"/>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ea typeface="新細明體" pitchFamily="18" charset="-120"/>
              </a:defRPr>
            </a:lvl1pPr>
          </a:lstStyle>
          <a:p>
            <a:pPr>
              <a:defRPr/>
            </a:pPr>
            <a:endParaRPr lang="en-US" altLang="zh-TW"/>
          </a:p>
        </p:txBody>
      </p:sp>
      <p:sp>
        <p:nvSpPr>
          <p:cNvPr id="11878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新細明體" pitchFamily="18" charset="-120"/>
              </a:defRPr>
            </a:lvl1pPr>
          </a:lstStyle>
          <a:p>
            <a:pPr>
              <a:defRPr/>
            </a:pPr>
            <a:endParaRPr lang="en-US" altLang="zh-TW"/>
          </a:p>
        </p:txBody>
      </p:sp>
      <p:sp>
        <p:nvSpPr>
          <p:cNvPr id="11878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ea typeface="新細明體" pitchFamily="18" charset="-120"/>
              </a:defRPr>
            </a:lvl1pPr>
          </a:lstStyle>
          <a:p>
            <a:pPr>
              <a:defRPr/>
            </a:pPr>
            <a:endParaRPr lang="en-US" altLang="zh-TW"/>
          </a:p>
        </p:txBody>
      </p:sp>
      <p:sp>
        <p:nvSpPr>
          <p:cNvPr id="11878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AF5D5BE-96CC-49F4-A2FA-B612DEBAE2B8}" type="slidenum">
              <a:rPr lang="en-US" altLang="zh-TW"/>
              <a:pPr>
                <a:defRPr/>
              </a:pPr>
              <a:t>‹#›</a:t>
            </a:fld>
            <a:endParaRPr lang="en-US" altLang="zh-TW"/>
          </a:p>
        </p:txBody>
      </p:sp>
    </p:spTree>
    <p:extLst>
      <p:ext uri="{BB962C8B-B14F-4D97-AF65-F5344CB8AC3E}">
        <p14:creationId xmlns:p14="http://schemas.microsoft.com/office/powerpoint/2010/main" val="5742461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D7091F1A-C011-4FC9-80A4-160DA1E190C9}" type="datetimeFigureOut">
              <a:rPr lang="zh-TW" altLang="en-US"/>
              <a:pPr>
                <a:defRPr/>
              </a:pPr>
              <a:t>2025/9/26</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A41761D4-A34B-4715-8896-94A3EB7486F3}" type="slidenum">
              <a:rPr lang="zh-TW" altLang="en-US"/>
              <a:pPr>
                <a:defRPr/>
              </a:pPr>
              <a:t>‹#›</a:t>
            </a:fld>
            <a:endParaRPr lang="zh-TW" altLang="en-US"/>
          </a:p>
        </p:txBody>
      </p:sp>
    </p:spTree>
    <p:extLst>
      <p:ext uri="{BB962C8B-B14F-4D97-AF65-F5344CB8AC3E}">
        <p14:creationId xmlns:p14="http://schemas.microsoft.com/office/powerpoint/2010/main" val="28299003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TW" altLang="en-US" b="0" i="0" dirty="0">
                <a:solidFill>
                  <a:srgbClr val="404040"/>
                </a:solidFill>
                <a:effectLst/>
                <a:latin typeface="Poppins" panose="00000500000000000000" pitchFamily="2" charset="0"/>
              </a:rPr>
              <a:t>在</a:t>
            </a:r>
            <a:r>
              <a:rPr lang="en-US" altLang="zh-TW" b="0" i="0" dirty="0">
                <a:solidFill>
                  <a:srgbClr val="404040"/>
                </a:solidFill>
                <a:effectLst/>
                <a:latin typeface="Poppins" panose="00000500000000000000" pitchFamily="2" charset="0"/>
              </a:rPr>
              <a:t>AMD</a:t>
            </a:r>
            <a:r>
              <a:rPr lang="zh-TW" altLang="en-US" b="0" i="0" dirty="0">
                <a:solidFill>
                  <a:srgbClr val="404040"/>
                </a:solidFill>
                <a:effectLst/>
                <a:latin typeface="Poppins" panose="00000500000000000000" pitchFamily="2" charset="0"/>
              </a:rPr>
              <a:t>平台打造您的大型語言模型</a:t>
            </a:r>
            <a:r>
              <a:rPr lang="en-US" altLang="zh-TW" b="0" i="0" dirty="0">
                <a:solidFill>
                  <a:srgbClr val="404040"/>
                </a:solidFill>
                <a:effectLst/>
                <a:latin typeface="Poppins" panose="00000500000000000000" pitchFamily="2" charset="0"/>
              </a:rPr>
              <a:t>(LLM)</a:t>
            </a:r>
            <a:r>
              <a:rPr lang="zh-TW" altLang="en-US" b="0" i="0" dirty="0">
                <a:solidFill>
                  <a:srgbClr val="404040"/>
                </a:solidFill>
                <a:effectLst/>
                <a:latin typeface="Poppins" panose="00000500000000000000" pitchFamily="2" charset="0"/>
              </a:rPr>
              <a:t>應用</a:t>
            </a:r>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1</a:t>
            </a:fld>
            <a:endParaRPr lang="zh-TW" altLang="en-US"/>
          </a:p>
        </p:txBody>
      </p:sp>
    </p:spTree>
    <p:extLst>
      <p:ext uri="{BB962C8B-B14F-4D97-AF65-F5344CB8AC3E}">
        <p14:creationId xmlns:p14="http://schemas.microsoft.com/office/powerpoint/2010/main" val="3078286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12</a:t>
            </a:fld>
            <a:endParaRPr lang="zh-TW" altLang="en-US"/>
          </a:p>
        </p:txBody>
      </p:sp>
    </p:spTree>
    <p:extLst>
      <p:ext uri="{BB962C8B-B14F-4D97-AF65-F5344CB8AC3E}">
        <p14:creationId xmlns:p14="http://schemas.microsoft.com/office/powerpoint/2010/main" val="2178997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16</a:t>
            </a:fld>
            <a:endParaRPr lang="zh-TW" altLang="en-US"/>
          </a:p>
        </p:txBody>
      </p:sp>
    </p:spTree>
    <p:extLst>
      <p:ext uri="{BB962C8B-B14F-4D97-AF65-F5344CB8AC3E}">
        <p14:creationId xmlns:p14="http://schemas.microsoft.com/office/powerpoint/2010/main" val="1960055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23</a:t>
            </a:fld>
            <a:endParaRPr lang="zh-TW" altLang="en-US"/>
          </a:p>
        </p:txBody>
      </p:sp>
    </p:spTree>
    <p:extLst>
      <p:ext uri="{BB962C8B-B14F-4D97-AF65-F5344CB8AC3E}">
        <p14:creationId xmlns:p14="http://schemas.microsoft.com/office/powerpoint/2010/main" val="706188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Benefits of locally hosting </a:t>
            </a:r>
            <a:r>
              <a:rPr lang="en-US" altLang="zh-TW" dirty="0" err="1"/>
              <a:t>llms</a:t>
            </a:r>
            <a:endParaRPr lang="zh-TW" altLang="en-US" dirty="0"/>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24</a:t>
            </a:fld>
            <a:endParaRPr lang="zh-TW" altLang="en-US"/>
          </a:p>
        </p:txBody>
      </p:sp>
    </p:spTree>
    <p:extLst>
      <p:ext uri="{BB962C8B-B14F-4D97-AF65-F5344CB8AC3E}">
        <p14:creationId xmlns:p14="http://schemas.microsoft.com/office/powerpoint/2010/main" val="3862697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https://lemonade-server.ai/docs/</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29</a:t>
            </a:fld>
            <a:endParaRPr lang="zh-TW" altLang="en-US"/>
          </a:p>
        </p:txBody>
      </p:sp>
    </p:spTree>
    <p:extLst>
      <p:ext uri="{BB962C8B-B14F-4D97-AF65-F5344CB8AC3E}">
        <p14:creationId xmlns:p14="http://schemas.microsoft.com/office/powerpoint/2010/main" val="3786941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32</a:t>
            </a:fld>
            <a:endParaRPr lang="zh-TW" altLang="en-US"/>
          </a:p>
        </p:txBody>
      </p:sp>
    </p:spTree>
    <p:extLst>
      <p:ext uri="{BB962C8B-B14F-4D97-AF65-F5344CB8AC3E}">
        <p14:creationId xmlns:p14="http://schemas.microsoft.com/office/powerpoint/2010/main" val="1118936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33</a:t>
            </a:fld>
            <a:endParaRPr lang="zh-TW" altLang="en-US"/>
          </a:p>
        </p:txBody>
      </p:sp>
    </p:spTree>
    <p:extLst>
      <p:ext uri="{BB962C8B-B14F-4D97-AF65-F5344CB8AC3E}">
        <p14:creationId xmlns:p14="http://schemas.microsoft.com/office/powerpoint/2010/main" val="706188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https://lemonade-server.ai/docs/</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34</a:t>
            </a:fld>
            <a:endParaRPr lang="zh-TW" altLang="en-US"/>
          </a:p>
        </p:txBody>
      </p:sp>
    </p:spTree>
    <p:extLst>
      <p:ext uri="{BB962C8B-B14F-4D97-AF65-F5344CB8AC3E}">
        <p14:creationId xmlns:p14="http://schemas.microsoft.com/office/powerpoint/2010/main" val="1930579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https://lemonade-server.ai/docs/</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35</a:t>
            </a:fld>
            <a:endParaRPr lang="zh-TW" altLang="en-US"/>
          </a:p>
        </p:txBody>
      </p:sp>
    </p:spTree>
    <p:extLst>
      <p:ext uri="{BB962C8B-B14F-4D97-AF65-F5344CB8AC3E}">
        <p14:creationId xmlns:p14="http://schemas.microsoft.com/office/powerpoint/2010/main" val="1175710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37</a:t>
            </a:fld>
            <a:endParaRPr lang="zh-TW" altLang="en-US"/>
          </a:p>
        </p:txBody>
      </p:sp>
    </p:spTree>
    <p:extLst>
      <p:ext uri="{BB962C8B-B14F-4D97-AF65-F5344CB8AC3E}">
        <p14:creationId xmlns:p14="http://schemas.microsoft.com/office/powerpoint/2010/main" val="92701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457200" rtl="0">
              <a:spcBef>
                <a:spcPts val="0"/>
              </a:spcBef>
              <a:spcAft>
                <a:spcPts val="1200"/>
              </a:spcAft>
            </a:pPr>
            <a:r>
              <a:rPr lang="en-US" altLang="zh-TW" sz="1200" b="0" i="0" u="none" strike="noStrike" dirty="0">
                <a:effectLst/>
                <a:latin typeface="+mn-lt"/>
              </a:rPr>
              <a:t>24.10</a:t>
            </a:r>
            <a:endParaRPr lang="zh-TW" altLang="zh-TW" sz="1200" b="0" i="0" u="none" strike="noStrike" dirty="0">
              <a:effectLst/>
              <a:latin typeface="+mn-lt"/>
            </a:endParaRPr>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2</a:t>
            </a:fld>
            <a:endParaRPr lang="zh-TW" altLang="en-US"/>
          </a:p>
        </p:txBody>
      </p:sp>
    </p:spTree>
    <p:extLst>
      <p:ext uri="{BB962C8B-B14F-4D97-AF65-F5344CB8AC3E}">
        <p14:creationId xmlns:p14="http://schemas.microsoft.com/office/powerpoint/2010/main" val="2504444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45</a:t>
            </a:fld>
            <a:endParaRPr lang="zh-TW" altLang="en-US"/>
          </a:p>
        </p:txBody>
      </p:sp>
    </p:spTree>
    <p:extLst>
      <p:ext uri="{BB962C8B-B14F-4D97-AF65-F5344CB8AC3E}">
        <p14:creationId xmlns:p14="http://schemas.microsoft.com/office/powerpoint/2010/main" val="157679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48</a:t>
            </a:fld>
            <a:endParaRPr lang="zh-TW" altLang="en-US"/>
          </a:p>
        </p:txBody>
      </p:sp>
    </p:spTree>
    <p:extLst>
      <p:ext uri="{BB962C8B-B14F-4D97-AF65-F5344CB8AC3E}">
        <p14:creationId xmlns:p14="http://schemas.microsoft.com/office/powerpoint/2010/main" val="3217047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49</a:t>
            </a:fld>
            <a:endParaRPr lang="zh-TW" altLang="en-US"/>
          </a:p>
        </p:txBody>
      </p:sp>
    </p:spTree>
    <p:extLst>
      <p:ext uri="{BB962C8B-B14F-4D97-AF65-F5344CB8AC3E}">
        <p14:creationId xmlns:p14="http://schemas.microsoft.com/office/powerpoint/2010/main" val="691750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53</a:t>
            </a:fld>
            <a:endParaRPr lang="zh-TW" altLang="en-US"/>
          </a:p>
        </p:txBody>
      </p:sp>
    </p:spTree>
    <p:extLst>
      <p:ext uri="{BB962C8B-B14F-4D97-AF65-F5344CB8AC3E}">
        <p14:creationId xmlns:p14="http://schemas.microsoft.com/office/powerpoint/2010/main" val="104252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Beginner friendly course</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3</a:t>
            </a:fld>
            <a:endParaRPr lang="zh-TW" altLang="en-US"/>
          </a:p>
        </p:txBody>
      </p:sp>
    </p:spTree>
    <p:extLst>
      <p:ext uri="{BB962C8B-B14F-4D97-AF65-F5344CB8AC3E}">
        <p14:creationId xmlns:p14="http://schemas.microsoft.com/office/powerpoint/2010/main" val="3172646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4</a:t>
            </a:fld>
            <a:endParaRPr lang="zh-TW" altLang="en-US"/>
          </a:p>
        </p:txBody>
      </p:sp>
    </p:spTree>
    <p:extLst>
      <p:ext uri="{BB962C8B-B14F-4D97-AF65-F5344CB8AC3E}">
        <p14:creationId xmlns:p14="http://schemas.microsoft.com/office/powerpoint/2010/main" val="2338448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https://github.com/amd/RyzenAI-SW/blob/main/example/llm/lemonade/cpu/Llama_3_2_1B_Instruct.md</a:t>
            </a:r>
          </a:p>
          <a:p>
            <a:r>
              <a:rPr lang="en-US" altLang="zh-TW" dirty="0"/>
              <a:t>NPU drivers: https://ryzenai.docs.amd.com/en/latest/inst.html#install-npu-drivers</a:t>
            </a:r>
          </a:p>
          <a:p>
            <a:r>
              <a:rPr lang="en-US" altLang="zh-TW" dirty="0" err="1"/>
              <a:t>Rocm</a:t>
            </a:r>
            <a:r>
              <a:rPr lang="en-US" altLang="zh-TW" dirty="0"/>
              <a:t> link: https://rocm.docs.amd.com/projects/install-on-linux/en/latest/install/quick-start.html</a:t>
            </a:r>
          </a:p>
          <a:p>
            <a:r>
              <a:rPr lang="en-US" altLang="zh-TW" dirty="0"/>
              <a:t>Windows </a:t>
            </a:r>
            <a:r>
              <a:rPr lang="en-US" altLang="zh-TW" dirty="0" err="1"/>
              <a:t>rocm</a:t>
            </a:r>
            <a:r>
              <a:rPr lang="en-US" altLang="zh-TW" dirty="0"/>
              <a:t> compatibility: https://rocm.docs.amd.com/projects/install-on-windows/en/latest/reference/system-requirements.html</a:t>
            </a:r>
          </a:p>
          <a:p>
            <a:r>
              <a:rPr lang="en-US" altLang="zh-TW" dirty="0"/>
              <a:t>Windows installation: https://rocm.docs.amd.com/projects/install-on-windows/en/latest/index.html#hip-install-quick</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5</a:t>
            </a:fld>
            <a:endParaRPr lang="zh-TW" altLang="en-US"/>
          </a:p>
        </p:txBody>
      </p:sp>
    </p:spTree>
    <p:extLst>
      <p:ext uri="{BB962C8B-B14F-4D97-AF65-F5344CB8AC3E}">
        <p14:creationId xmlns:p14="http://schemas.microsoft.com/office/powerpoint/2010/main" val="4011435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222832"/>
                </a:solidFill>
                <a:effectLst/>
                <a:latin typeface="-apple-system"/>
              </a:rPr>
              <a:t>AMD Ryzen™ AI Software includes the tools and runtime libraries for optimizing and deploying AI inference on AMD Ryzen™ AI powered PCs. Ryzen AI software enables applications to run on the neural processing unit (NPU) built in the AMD XDNA™ architecture, as well as on the integrated GPU. This allows developers to build and deploy models trained in </a:t>
            </a:r>
            <a:r>
              <a:rPr lang="en-US" altLang="zh-TW" b="0" i="0" dirty="0" err="1">
                <a:solidFill>
                  <a:srgbClr val="222832"/>
                </a:solidFill>
                <a:effectLst/>
                <a:latin typeface="-apple-system"/>
              </a:rPr>
              <a:t>PyTorch</a:t>
            </a:r>
            <a:r>
              <a:rPr lang="en-US" altLang="zh-TW" b="0" i="0" dirty="0">
                <a:solidFill>
                  <a:srgbClr val="222832"/>
                </a:solidFill>
                <a:effectLst/>
                <a:latin typeface="-apple-system"/>
              </a:rPr>
              <a:t> or TensorFlow and run them directly on laptops powered by Ryzen AI using ONNX Runtime and the Vitis™ AI Execution Provider (EP).</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6</a:t>
            </a:fld>
            <a:endParaRPr lang="zh-TW" altLang="en-US"/>
          </a:p>
        </p:txBody>
      </p:sp>
    </p:spTree>
    <p:extLst>
      <p:ext uri="{BB962C8B-B14F-4D97-AF65-F5344CB8AC3E}">
        <p14:creationId xmlns:p14="http://schemas.microsoft.com/office/powerpoint/2010/main" val="1436987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https://ryzenai.docs.amd.com/en/latest/inst.html#install-npu-drivers</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7</a:t>
            </a:fld>
            <a:endParaRPr lang="zh-TW" altLang="en-US"/>
          </a:p>
        </p:txBody>
      </p:sp>
    </p:spTree>
    <p:extLst>
      <p:ext uri="{BB962C8B-B14F-4D97-AF65-F5344CB8AC3E}">
        <p14:creationId xmlns:p14="http://schemas.microsoft.com/office/powerpoint/2010/main" val="1085145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https://ryzenai.docs.amd.com/en/latest/inst.html#install-npu-drivers</a:t>
            </a:r>
          </a:p>
          <a:p>
            <a:r>
              <a:rPr lang="en-US" altLang="zh-TW" dirty="0"/>
              <a:t>Sample demo: https://github.com/amd/RyzenAI-SW/blob/main/example/llm/lemonade/hybrid/Llama_3_2_1B_Instruct.md</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8</a:t>
            </a:fld>
            <a:endParaRPr lang="zh-TW" altLang="en-US"/>
          </a:p>
        </p:txBody>
      </p:sp>
    </p:spTree>
    <p:extLst>
      <p:ext uri="{BB962C8B-B14F-4D97-AF65-F5344CB8AC3E}">
        <p14:creationId xmlns:p14="http://schemas.microsoft.com/office/powerpoint/2010/main" val="1638074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https://ryzenai.docs.amd.com/en/latest/inst.html#install-npu-drivers</a:t>
            </a:r>
          </a:p>
          <a:p>
            <a:r>
              <a:rPr lang="en-US" altLang="zh-TW" dirty="0"/>
              <a:t>Sample demo: https://github.com/amd/RyzenAI-SW/blob/main/example/llm/lemonade/hybrid/Llama_3_2_1B_Instruct.md</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9</a:t>
            </a:fld>
            <a:endParaRPr lang="zh-TW" altLang="en-US"/>
          </a:p>
        </p:txBody>
      </p:sp>
    </p:spTree>
    <p:extLst>
      <p:ext uri="{BB962C8B-B14F-4D97-AF65-F5344CB8AC3E}">
        <p14:creationId xmlns:p14="http://schemas.microsoft.com/office/powerpoint/2010/main" val="302772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sp>
        <p:nvSpPr>
          <p:cNvPr id="10" name="Rectangle 27"/>
          <p:cNvSpPr>
            <a:spLocks noChangeArrowheads="1"/>
          </p:cNvSpPr>
          <p:nvPr userDrawn="1"/>
        </p:nvSpPr>
        <p:spPr bwMode="auto">
          <a:xfrm>
            <a:off x="0" y="6618288"/>
            <a:ext cx="12192000" cy="239712"/>
          </a:xfrm>
          <a:prstGeom prst="rect">
            <a:avLst/>
          </a:prstGeom>
          <a:solidFill>
            <a:srgbClr val="009FE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defRPr/>
            </a:pPr>
            <a:endParaRPr lang="zh-TW" altLang="en-US"/>
          </a:p>
        </p:txBody>
      </p:sp>
      <p:sp>
        <p:nvSpPr>
          <p:cNvPr id="16" name="Rectangle 21"/>
          <p:cNvSpPr>
            <a:spLocks noGrp="1" noChangeArrowheads="1"/>
          </p:cNvSpPr>
          <p:nvPr>
            <p:ph type="ctrTitle" hasCustomPrompt="1"/>
          </p:nvPr>
        </p:nvSpPr>
        <p:spPr>
          <a:xfrm>
            <a:off x="789982" y="2584703"/>
            <a:ext cx="6596065" cy="1219201"/>
          </a:xfrm>
        </p:spPr>
        <p:txBody>
          <a:bodyPr anchor="t" anchorCtr="0"/>
          <a:lstStyle>
            <a:lvl1pPr>
              <a:defRPr sz="4400" b="1">
                <a:solidFill>
                  <a:schemeClr val="tx1">
                    <a:lumMod val="75000"/>
                    <a:lumOff val="25000"/>
                  </a:schemeClr>
                </a:solidFill>
              </a:defRPr>
            </a:lvl1pPr>
          </a:lstStyle>
          <a:p>
            <a:r>
              <a:rPr lang="en-US" altLang="zh-TW" dirty="0"/>
              <a:t>Presentation Title</a:t>
            </a:r>
            <a:endParaRPr lang="zh-TW" altLang="en-US" dirty="0"/>
          </a:p>
        </p:txBody>
      </p:sp>
      <p:sp>
        <p:nvSpPr>
          <p:cNvPr id="17" name="Rectangle 22"/>
          <p:cNvSpPr>
            <a:spLocks noGrp="1" noChangeArrowheads="1"/>
          </p:cNvSpPr>
          <p:nvPr>
            <p:ph type="subTitle" idx="1" hasCustomPrompt="1"/>
          </p:nvPr>
        </p:nvSpPr>
        <p:spPr>
          <a:xfrm>
            <a:off x="816110" y="5059680"/>
            <a:ext cx="6770872" cy="755904"/>
          </a:xfrm>
          <a:prstGeom prst="rect">
            <a:avLst/>
          </a:prstGeom>
        </p:spPr>
        <p:txBody>
          <a:bodyPr anchor="b" anchorCtr="0"/>
          <a:lstStyle>
            <a:lvl1pPr marL="0" indent="0" eaLnBrk="1" hangingPunct="1">
              <a:lnSpc>
                <a:spcPct val="80000"/>
              </a:lnSpc>
              <a:spcBef>
                <a:spcPct val="0"/>
              </a:spcBef>
              <a:buFontTx/>
              <a:buNone/>
              <a:defRPr sz="2000">
                <a:solidFill>
                  <a:schemeClr val="tx1"/>
                </a:solidFill>
                <a:latin typeface="+mj-lt"/>
                <a:ea typeface="+mn-ea"/>
              </a:defRPr>
            </a:lvl1pPr>
          </a:lstStyle>
          <a:p>
            <a:pPr eaLnBrk="1" hangingPunct="1">
              <a:lnSpc>
                <a:spcPct val="80000"/>
              </a:lnSpc>
              <a:spcBef>
                <a:spcPct val="0"/>
              </a:spcBef>
              <a:buFontTx/>
              <a:buNone/>
            </a:pPr>
            <a:r>
              <a:rPr lang="en-US" altLang="zh-TW" sz="2000" dirty="0"/>
              <a:t>Presentation Dept., Presenter Name, Title</a:t>
            </a:r>
          </a:p>
        </p:txBody>
      </p:sp>
      <p:sp>
        <p:nvSpPr>
          <p:cNvPr id="18" name="投影片編號版面配置區 3"/>
          <p:cNvSpPr>
            <a:spLocks noGrp="1"/>
          </p:cNvSpPr>
          <p:nvPr>
            <p:ph type="sldNum" sz="quarter" idx="11"/>
          </p:nvPr>
        </p:nvSpPr>
        <p:spPr>
          <a:xfrm>
            <a:off x="11610916" y="6619875"/>
            <a:ext cx="571500" cy="238125"/>
          </a:xfrm>
        </p:spPr>
        <p:txBody>
          <a:bodyPr/>
          <a:lstStyle/>
          <a:p>
            <a:pPr>
              <a:defRPr/>
            </a:pPr>
            <a:fld id="{1A71FFAD-F905-4792-971B-681FA4F61CA8}" type="slidenum">
              <a:rPr lang="en-US" altLang="zh-TW" smtClean="0"/>
              <a:pPr>
                <a:defRPr/>
              </a:pPr>
              <a:t>‹#›</a:t>
            </a:fld>
            <a:endParaRPr lang="en-US" altLang="zh-TW"/>
          </a:p>
        </p:txBody>
      </p:sp>
      <p:sp>
        <p:nvSpPr>
          <p:cNvPr id="19" name="文字版面配置區 8"/>
          <p:cNvSpPr>
            <a:spLocks noGrp="1"/>
          </p:cNvSpPr>
          <p:nvPr>
            <p:ph type="body" sz="quarter" idx="12" hasCustomPrompt="1"/>
          </p:nvPr>
        </p:nvSpPr>
        <p:spPr>
          <a:xfrm>
            <a:off x="816109" y="5902262"/>
            <a:ext cx="2788603" cy="432303"/>
          </a:xfrm>
          <a:prstGeom prst="rect">
            <a:avLst/>
          </a:prstGeom>
        </p:spPr>
        <p:txBody>
          <a:bodyPr/>
          <a:lstStyle>
            <a:lvl1pPr marL="0" indent="0">
              <a:buNone/>
              <a:defRPr sz="1600"/>
            </a:lvl1pPr>
          </a:lstStyle>
          <a:p>
            <a:pPr lvl="0"/>
            <a:r>
              <a:rPr lang="en-US" altLang="zh-TW" dirty="0"/>
              <a:t>Presentation Date</a:t>
            </a:r>
            <a:endParaRPr lang="zh-TW" altLang="en-US" dirty="0"/>
          </a:p>
        </p:txBody>
      </p:sp>
      <p:pic>
        <p:nvPicPr>
          <p:cNvPr id="11" name="圖片 10"/>
          <p:cNvPicPr>
            <a:picLocks noChangeAspect="1"/>
          </p:cNvPicPr>
          <p:nvPr userDrawn="1"/>
        </p:nvPicPr>
        <p:blipFill>
          <a:blip r:embed="rId2"/>
          <a:stretch>
            <a:fillRect/>
          </a:stretch>
        </p:blipFill>
        <p:spPr>
          <a:xfrm>
            <a:off x="784225" y="352075"/>
            <a:ext cx="1917786" cy="611192"/>
          </a:xfrm>
          <a:prstGeom prst="rect">
            <a:avLst/>
          </a:prstGeom>
        </p:spPr>
      </p:pic>
      <p:sp>
        <p:nvSpPr>
          <p:cNvPr id="12" name="Text Box 48"/>
          <p:cNvSpPr txBox="1">
            <a:spLocks noChangeArrowheads="1"/>
          </p:cNvSpPr>
          <p:nvPr userDrawn="1"/>
        </p:nvSpPr>
        <p:spPr bwMode="auto">
          <a:xfrm>
            <a:off x="-2" y="6616092"/>
            <a:ext cx="1007427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a:lstStyle>
          <a:p>
            <a:pPr algn="l" eaLnBrk="1" hangingPunct="1">
              <a:defRPr/>
            </a:pPr>
            <a:r>
              <a:rPr lang="en-US" altLang="zh-TW" sz="1000" dirty="0">
                <a:solidFill>
                  <a:schemeClr val="bg1"/>
                </a:solidFill>
                <a:ea typeface="微軟正黑體" panose="020B0604030504040204" pitchFamily="34" charset="-120"/>
              </a:rPr>
              <a:t>©Industrial Technology Research Institute.  All rights reserved.</a:t>
            </a:r>
            <a:endParaRPr lang="zh-TW" altLang="en-US" sz="1000" dirty="0">
              <a:solidFill>
                <a:schemeClr val="bg1"/>
              </a:solidFill>
              <a:ea typeface="微軟正黑體" panose="020B0604030504040204" pitchFamily="34" charset="-120"/>
            </a:endParaRPr>
          </a:p>
        </p:txBody>
      </p:sp>
    </p:spTree>
    <p:extLst>
      <p:ext uri="{BB962C8B-B14F-4D97-AF65-F5344CB8AC3E}">
        <p14:creationId xmlns:p14="http://schemas.microsoft.com/office/powerpoint/2010/main" val="2202423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投影片編號版面配置區 4"/>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4237134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09601" y="273050"/>
            <a:ext cx="4011084" cy="1162050"/>
          </a:xfrm>
        </p:spPr>
        <p:txBody>
          <a:bodyPr anchor="b"/>
          <a:lstStyle>
            <a:lvl1pPr algn="l">
              <a:defRPr sz="2000" b="1"/>
            </a:lvl1pPr>
          </a:lstStyle>
          <a:p>
            <a:r>
              <a:rPr lang="en-US" altLang="zh-TW" dirty="0"/>
              <a:t>Heading Level One</a:t>
            </a:r>
            <a:endParaRPr lang="zh-TW" altLang="en-US" dirty="0"/>
          </a:p>
        </p:txBody>
      </p:sp>
      <p:sp>
        <p:nvSpPr>
          <p:cNvPr id="4" name="文字版面配置區 3"/>
          <p:cNvSpPr>
            <a:spLocks noGrp="1"/>
          </p:cNvSpPr>
          <p:nvPr>
            <p:ph type="body" sz="half" idx="2" hasCustomPrompt="1"/>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dirty="0"/>
              <a:t>Text Area</a:t>
            </a:r>
            <a:endParaRPr lang="zh-TW" altLang="en-US" dirty="0"/>
          </a:p>
        </p:txBody>
      </p:sp>
      <p:sp>
        <p:nvSpPr>
          <p:cNvPr id="8" name="投影片編號版面配置區 7"/>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9" name="內容版面配置區 2"/>
          <p:cNvSpPr>
            <a:spLocks noGrp="1"/>
          </p:cNvSpPr>
          <p:nvPr>
            <p:ph idx="11" hasCustomPrompt="1"/>
          </p:nvPr>
        </p:nvSpPr>
        <p:spPr>
          <a:xfrm>
            <a:off x="4766733" y="273050"/>
            <a:ext cx="6840248" cy="5853114"/>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Tree>
    <p:extLst>
      <p:ext uri="{BB962C8B-B14F-4D97-AF65-F5344CB8AC3E}">
        <p14:creationId xmlns:p14="http://schemas.microsoft.com/office/powerpoint/2010/main" val="203933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2389717" y="4800600"/>
            <a:ext cx="7315200" cy="566738"/>
          </a:xfrm>
        </p:spPr>
        <p:txBody>
          <a:bodyPr anchor="b"/>
          <a:lstStyle>
            <a:lvl1pPr algn="l">
              <a:defRPr sz="2000" b="1"/>
            </a:lvl1pPr>
          </a:lstStyle>
          <a:p>
            <a:r>
              <a:rPr lang="en-US" altLang="zh-TW" dirty="0"/>
              <a:t>Heading Level One</a:t>
            </a:r>
            <a:endParaRPr lang="zh-TW" altLang="en-US" dirty="0"/>
          </a:p>
        </p:txBody>
      </p:sp>
      <p:sp>
        <p:nvSpPr>
          <p:cNvPr id="3" name="圖片版面配置區 2"/>
          <p:cNvSpPr>
            <a:spLocks noGrp="1"/>
          </p:cNvSpPr>
          <p:nvPr>
            <p:ph type="pic" idx="1" hasCustomPrompt="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TW" noProof="0" dirty="0"/>
              <a:t>Photo</a:t>
            </a:r>
            <a:endParaRPr lang="zh-TW" altLang="en-US" noProof="0" dirty="0"/>
          </a:p>
        </p:txBody>
      </p:sp>
      <p:sp>
        <p:nvSpPr>
          <p:cNvPr id="4" name="文字版面配置區 3"/>
          <p:cNvSpPr>
            <a:spLocks noGrp="1"/>
          </p:cNvSpPr>
          <p:nvPr>
            <p:ph type="body" sz="half" idx="2" hasCustomPrompt="1"/>
          </p:nvPr>
        </p:nvSpPr>
        <p:spPr>
          <a:xfrm>
            <a:off x="2389717" y="5367338"/>
            <a:ext cx="7315200" cy="804862"/>
          </a:xfrm>
        </p:spPr>
        <p:txBody>
          <a:bodyPr/>
          <a:lstStyle>
            <a:lvl1pPr marL="0" indent="0">
              <a:buNone/>
              <a:defRPr sz="14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dirty="0"/>
              <a:t>Text Area</a:t>
            </a:r>
            <a:endParaRPr lang="zh-TW" altLang="en-US" dirty="0"/>
          </a:p>
        </p:txBody>
      </p:sp>
      <p:sp>
        <p:nvSpPr>
          <p:cNvPr id="8" name="投影片編號版面配置區 7"/>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309835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hasCustomPrompt="1"/>
          </p:nvPr>
        </p:nvSpPr>
        <p:spPr/>
        <p:txBody>
          <a:bodyPr/>
          <a:lstStyle/>
          <a:p>
            <a:r>
              <a:rPr lang="en-US" altLang="zh-TW" dirty="0"/>
              <a:t>Heading Level One</a:t>
            </a:r>
            <a:endParaRPr lang="zh-TW" altLang="en-US" dirty="0"/>
          </a:p>
        </p:txBody>
      </p:sp>
      <p:sp>
        <p:nvSpPr>
          <p:cNvPr id="3" name="直排文字版面配置區 2"/>
          <p:cNvSpPr>
            <a:spLocks noGrp="1"/>
          </p:cNvSpPr>
          <p:nvPr>
            <p:ph type="body" orient="vert" idx="1" hasCustomPrompt="1"/>
          </p:nvPr>
        </p:nvSpPr>
        <p:spPr/>
        <p:txBody>
          <a:bodyPr vert="eaVert"/>
          <a:lstStyle>
            <a:lvl1pPr>
              <a:defRPr/>
            </a:lvl1pPr>
            <a:lvl2pPr>
              <a:defRPr/>
            </a:lvl2pPr>
            <a:lvl3pPr>
              <a:defRPr/>
            </a:lvl3pPr>
            <a:lvl4pPr>
              <a:defRPr/>
            </a:lvl4pPr>
            <a:lvl5pPr>
              <a:defRPr baseline="0"/>
            </a:lvl5pPr>
          </a:lstStyle>
          <a:p>
            <a:pPr lvl="0"/>
            <a:r>
              <a:rPr lang="en-US" altLang="zh-TW" dirty="0"/>
              <a:t>Text Level One</a:t>
            </a:r>
            <a:endParaRPr lang="zh-TW" altLang="en-US" dirty="0"/>
          </a:p>
          <a:p>
            <a:pPr lvl="1"/>
            <a:r>
              <a:rPr lang="en-US" altLang="zh-TW" dirty="0"/>
              <a:t>Text 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22549922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hasCustomPrompt="1"/>
          </p:nvPr>
        </p:nvSpPr>
        <p:spPr>
          <a:xfrm>
            <a:off x="8972551" y="308224"/>
            <a:ext cx="2789767" cy="5889375"/>
          </a:xfrm>
        </p:spPr>
        <p:txBody>
          <a:bodyPr vert="eaVert"/>
          <a:lstStyle/>
          <a:p>
            <a:r>
              <a:rPr lang="en-US" altLang="zh-TW" dirty="0"/>
              <a:t>Heading Level One</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9" name="直排文字版面配置區 2"/>
          <p:cNvSpPr>
            <a:spLocks noGrp="1"/>
          </p:cNvSpPr>
          <p:nvPr>
            <p:ph type="body" orient="vert" idx="1" hasCustomPrompt="1"/>
          </p:nvPr>
        </p:nvSpPr>
        <p:spPr>
          <a:xfrm>
            <a:off x="609601" y="308224"/>
            <a:ext cx="8165690" cy="5889377"/>
          </a:xfrm>
        </p:spPr>
        <p:txBody>
          <a:bodyPr vert="eaVert"/>
          <a:lstStyle>
            <a:lvl1pPr>
              <a:defRPr/>
            </a:lvl1pPr>
            <a:lvl2pPr>
              <a:defRPr/>
            </a:lvl2pPr>
            <a:lvl3pPr>
              <a:defRPr/>
            </a:lvl3pPr>
            <a:lvl4pPr>
              <a:defRPr/>
            </a:lvl4pPr>
            <a:lvl5pPr>
              <a:defRPr baseline="0"/>
            </a:lvl5pPr>
          </a:lstStyle>
          <a:p>
            <a:pPr lvl="0"/>
            <a:r>
              <a:rPr lang="en-US" altLang="zh-TW" dirty="0"/>
              <a:t>Text Level One</a:t>
            </a:r>
            <a:endParaRPr lang="zh-TW" altLang="en-US" dirty="0"/>
          </a:p>
          <a:p>
            <a:pPr lvl="1"/>
            <a:r>
              <a:rPr lang="en-US" altLang="zh-TW" dirty="0"/>
              <a:t>Text 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Tree>
    <p:extLst>
      <p:ext uri="{BB962C8B-B14F-4D97-AF65-F5344CB8AC3E}">
        <p14:creationId xmlns:p14="http://schemas.microsoft.com/office/powerpoint/2010/main" val="2736825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p:txBody>
          <a:bodyPr/>
          <a:lstStyle/>
          <a:p>
            <a:r>
              <a:rPr lang="en-US" altLang="zh-TW" dirty="0"/>
              <a:t>Heading Level One</a:t>
            </a:r>
            <a:endParaRPr lang="zh-TW" altLang="en-US" dirty="0"/>
          </a:p>
        </p:txBody>
      </p:sp>
      <p:sp>
        <p:nvSpPr>
          <p:cNvPr id="3" name="內容版面配置區 2"/>
          <p:cNvSpPr>
            <a:spLocks noGrp="1"/>
          </p:cNvSpPr>
          <p:nvPr>
            <p:ph idx="1" hasCustomPrompt="1"/>
          </p:nvPr>
        </p:nvSpPr>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 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2549699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01133" y="297951"/>
            <a:ext cx="10991099" cy="908548"/>
          </a:xfrm>
        </p:spPr>
        <p:txBody>
          <a:bodyPr/>
          <a:lstStyle/>
          <a:p>
            <a:r>
              <a:rPr lang="en-US" altLang="zh-TW" dirty="0"/>
              <a:t>Heading Level One</a:t>
            </a:r>
            <a:endParaRPr lang="zh-TW" altLang="en-US" dirty="0"/>
          </a:p>
        </p:txBody>
      </p:sp>
      <p:sp>
        <p:nvSpPr>
          <p:cNvPr id="3" name="內容版面配置區 2"/>
          <p:cNvSpPr>
            <a:spLocks noGrp="1"/>
          </p:cNvSpPr>
          <p:nvPr>
            <p:ph idx="1" hasCustomPrompt="1"/>
          </p:nvPr>
        </p:nvSpPr>
        <p:spPr>
          <a:xfrm>
            <a:off x="609602" y="1439864"/>
            <a:ext cx="7900217" cy="4757737"/>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5" name="圖片版面配置區 2"/>
          <p:cNvSpPr>
            <a:spLocks noGrp="1"/>
          </p:cNvSpPr>
          <p:nvPr>
            <p:ph type="pic" idx="11" hasCustomPrompt="1"/>
          </p:nvPr>
        </p:nvSpPr>
        <p:spPr>
          <a:xfrm>
            <a:off x="8745794" y="1439863"/>
            <a:ext cx="2846439" cy="47577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dirty="0"/>
              <a:t>Photo</a:t>
            </a:r>
            <a:endParaRPr lang="zh-TW" altLang="en-US" dirty="0"/>
          </a:p>
        </p:txBody>
      </p:sp>
    </p:spTree>
    <p:extLst>
      <p:ext uri="{BB962C8B-B14F-4D97-AF65-F5344CB8AC3E}">
        <p14:creationId xmlns:p14="http://schemas.microsoft.com/office/powerpoint/2010/main" val="2610748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01134" y="297951"/>
            <a:ext cx="11045924" cy="908548"/>
          </a:xfrm>
        </p:spPr>
        <p:txBody>
          <a:bodyPr/>
          <a:lstStyle/>
          <a:p>
            <a:r>
              <a:rPr lang="en-US" altLang="zh-TW" dirty="0"/>
              <a:t>Heading Level One</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5" name="圖片版面配置區 2"/>
          <p:cNvSpPr>
            <a:spLocks noGrp="1"/>
          </p:cNvSpPr>
          <p:nvPr>
            <p:ph type="pic" idx="11" hasCustomPrompt="1"/>
          </p:nvPr>
        </p:nvSpPr>
        <p:spPr>
          <a:xfrm>
            <a:off x="609601" y="4444409"/>
            <a:ext cx="11037456" cy="1753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dirty="0"/>
              <a:t>Photo</a:t>
            </a:r>
            <a:endParaRPr lang="zh-TW" altLang="en-US" dirty="0"/>
          </a:p>
        </p:txBody>
      </p:sp>
      <p:sp>
        <p:nvSpPr>
          <p:cNvPr id="6" name="內容版面配置區 2"/>
          <p:cNvSpPr>
            <a:spLocks noGrp="1"/>
          </p:cNvSpPr>
          <p:nvPr>
            <p:ph idx="1" hasCustomPrompt="1"/>
          </p:nvPr>
        </p:nvSpPr>
        <p:spPr>
          <a:xfrm>
            <a:off x="609602" y="1439865"/>
            <a:ext cx="11037455" cy="2822420"/>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Tree>
    <p:extLst>
      <p:ext uri="{BB962C8B-B14F-4D97-AF65-F5344CB8AC3E}">
        <p14:creationId xmlns:p14="http://schemas.microsoft.com/office/powerpoint/2010/main" val="4083389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區段標題">
    <p:spTree>
      <p:nvGrpSpPr>
        <p:cNvPr id="1" name=""/>
        <p:cNvGrpSpPr/>
        <p:nvPr/>
      </p:nvGrpSpPr>
      <p:grpSpPr>
        <a:xfrm>
          <a:off x="0" y="0"/>
          <a:ext cx="0" cy="0"/>
          <a:chOff x="0" y="0"/>
          <a:chExt cx="0" cy="0"/>
        </a:xfrm>
      </p:grpSpPr>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8" name="標題 1"/>
          <p:cNvSpPr>
            <a:spLocks noGrp="1"/>
          </p:cNvSpPr>
          <p:nvPr>
            <p:ph type="ctrTitle" hasCustomPrompt="1"/>
          </p:nvPr>
        </p:nvSpPr>
        <p:spPr>
          <a:xfrm>
            <a:off x="2174355" y="2564904"/>
            <a:ext cx="7772400" cy="1035546"/>
          </a:xfrm>
        </p:spPr>
        <p:txBody>
          <a:bodyPr anchor="t" anchorCtr="0">
            <a:noAutofit/>
          </a:bodyPr>
          <a:lstStyle>
            <a:lvl1pPr algn="ctr">
              <a:defRPr/>
            </a:lvl1pPr>
          </a:lstStyle>
          <a:p>
            <a:r>
              <a:rPr lang="en-US" altLang="zh-TW" dirty="0"/>
              <a:t>Heading Level One</a:t>
            </a:r>
            <a:endParaRPr lang="zh-TW" altLang="en-US" dirty="0"/>
          </a:p>
        </p:txBody>
      </p:sp>
      <p:sp>
        <p:nvSpPr>
          <p:cNvPr id="9" name="副標題 2"/>
          <p:cNvSpPr>
            <a:spLocks noGrp="1"/>
          </p:cNvSpPr>
          <p:nvPr>
            <p:ph type="subTitle" idx="1" hasCustomPrompt="1"/>
          </p:nvPr>
        </p:nvSpPr>
        <p:spPr>
          <a:xfrm>
            <a:off x="2860155"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TW" dirty="0"/>
              <a:t>Text Area</a:t>
            </a:r>
            <a:endParaRPr lang="zh-TW" altLang="en-US" dirty="0"/>
          </a:p>
        </p:txBody>
      </p:sp>
    </p:spTree>
    <p:extLst>
      <p:ext uri="{BB962C8B-B14F-4D97-AF65-F5344CB8AC3E}">
        <p14:creationId xmlns:p14="http://schemas.microsoft.com/office/powerpoint/2010/main" val="658020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區段標題">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963084" y="4406901"/>
            <a:ext cx="10363200" cy="1362075"/>
          </a:xfrm>
        </p:spPr>
        <p:txBody>
          <a:bodyPr anchor="t"/>
          <a:lstStyle>
            <a:lvl1pPr algn="l">
              <a:defRPr sz="4000" b="1" cap="all"/>
            </a:lvl1pPr>
          </a:lstStyle>
          <a:p>
            <a:r>
              <a:rPr lang="en-US" altLang="zh-TW" dirty="0"/>
              <a:t>Heading Level One</a:t>
            </a:r>
            <a:endParaRPr lang="zh-TW" altLang="en-US" dirty="0"/>
          </a:p>
        </p:txBody>
      </p:sp>
      <p:sp>
        <p:nvSpPr>
          <p:cNvPr id="3" name="文字版面配置區 2"/>
          <p:cNvSpPr>
            <a:spLocks noGrp="1"/>
          </p:cNvSpPr>
          <p:nvPr>
            <p:ph type="body" idx="1" hasCustomPrompt="1"/>
          </p:nvPr>
        </p:nvSpPr>
        <p:spPr>
          <a:xfrm>
            <a:off x="963084" y="2906713"/>
            <a:ext cx="10363200" cy="1500187"/>
          </a:xfrm>
        </p:spPr>
        <p:txBody>
          <a:bodyPr anchor="b"/>
          <a:lstStyle>
            <a:lvl1pPr marL="0" indent="0">
              <a:buNone/>
              <a:defRPr sz="2000" baseline="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TW" dirty="0"/>
              <a:t>Text Area</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3573238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兩項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p:txBody>
          <a:bodyPr/>
          <a:lstStyle/>
          <a:p>
            <a:r>
              <a:rPr lang="en-US" altLang="zh-TW" dirty="0"/>
              <a:t>Heading Level One</a:t>
            </a:r>
            <a:endParaRPr lang="zh-TW" altLang="en-US" dirty="0"/>
          </a:p>
        </p:txBody>
      </p:sp>
      <p:sp>
        <p:nvSpPr>
          <p:cNvPr id="8" name="投影片編號版面配置區 7"/>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9" name="內容版面配置區 2"/>
          <p:cNvSpPr>
            <a:spLocks noGrp="1"/>
          </p:cNvSpPr>
          <p:nvPr>
            <p:ph idx="1" hasCustomPrompt="1"/>
          </p:nvPr>
        </p:nvSpPr>
        <p:spPr>
          <a:xfrm>
            <a:off x="609603" y="1439864"/>
            <a:ext cx="5422488" cy="4757737"/>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11" name="內容版面配置區 2"/>
          <p:cNvSpPr>
            <a:spLocks noGrp="1"/>
          </p:cNvSpPr>
          <p:nvPr>
            <p:ph idx="11" hasCustomPrompt="1"/>
          </p:nvPr>
        </p:nvSpPr>
        <p:spPr>
          <a:xfrm>
            <a:off x="6337712" y="1439864"/>
            <a:ext cx="5422488" cy="4757737"/>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Tree>
    <p:extLst>
      <p:ext uri="{BB962C8B-B14F-4D97-AF65-F5344CB8AC3E}">
        <p14:creationId xmlns:p14="http://schemas.microsoft.com/office/powerpoint/2010/main" val="1358875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09600" y="274638"/>
            <a:ext cx="10972800" cy="1143000"/>
          </a:xfrm>
        </p:spPr>
        <p:txBody>
          <a:bodyPr/>
          <a:lstStyle>
            <a:lvl1pPr>
              <a:defRPr/>
            </a:lvl1pPr>
          </a:lstStyle>
          <a:p>
            <a:r>
              <a:rPr lang="en-US" altLang="zh-TW" dirty="0"/>
              <a:t>Heading Level One</a:t>
            </a:r>
            <a:endParaRPr lang="zh-TW" altLang="en-US" dirty="0"/>
          </a:p>
        </p:txBody>
      </p:sp>
      <p:sp>
        <p:nvSpPr>
          <p:cNvPr id="3" name="文字版面配置區 2"/>
          <p:cNvSpPr>
            <a:spLocks noGrp="1"/>
          </p:cNvSpPr>
          <p:nvPr>
            <p:ph type="body" idx="1" hasCustomPrompt="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dirty="0"/>
              <a:t>Text Area</a:t>
            </a:r>
            <a:endParaRPr lang="zh-TW" altLang="en-US" dirty="0"/>
          </a:p>
        </p:txBody>
      </p:sp>
      <p:sp>
        <p:nvSpPr>
          <p:cNvPr id="5" name="文字版面配置區 4"/>
          <p:cNvSpPr>
            <a:spLocks noGrp="1"/>
          </p:cNvSpPr>
          <p:nvPr>
            <p:ph type="body" sz="quarter" idx="3" hasCustomPrompt="1"/>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dirty="0"/>
              <a:t>Text Area</a:t>
            </a:r>
            <a:endParaRPr lang="zh-TW" altLang="en-US" dirty="0"/>
          </a:p>
        </p:txBody>
      </p:sp>
      <p:sp>
        <p:nvSpPr>
          <p:cNvPr id="10" name="投影片編號版面配置區 9"/>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11" name="內容版面配置區 2"/>
          <p:cNvSpPr>
            <a:spLocks noGrp="1"/>
          </p:cNvSpPr>
          <p:nvPr>
            <p:ph idx="11" hasCustomPrompt="1"/>
          </p:nvPr>
        </p:nvSpPr>
        <p:spPr>
          <a:xfrm>
            <a:off x="609603" y="2174876"/>
            <a:ext cx="5386914" cy="4022726"/>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13" name="內容版面配置區 2"/>
          <p:cNvSpPr>
            <a:spLocks noGrp="1"/>
          </p:cNvSpPr>
          <p:nvPr>
            <p:ph idx="12" hasCustomPrompt="1"/>
          </p:nvPr>
        </p:nvSpPr>
        <p:spPr>
          <a:xfrm>
            <a:off x="6193368" y="2174875"/>
            <a:ext cx="5386914" cy="4022726"/>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Tree>
    <p:extLst>
      <p:ext uri="{BB962C8B-B14F-4D97-AF65-F5344CB8AC3E}">
        <p14:creationId xmlns:p14="http://schemas.microsoft.com/office/powerpoint/2010/main" val="177350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hasCustomPrompt="1"/>
          </p:nvPr>
        </p:nvSpPr>
        <p:spPr/>
        <p:txBody>
          <a:bodyPr/>
          <a:lstStyle/>
          <a:p>
            <a:r>
              <a:rPr lang="en-US" altLang="zh-TW" dirty="0"/>
              <a:t>Heading Level One</a:t>
            </a:r>
            <a:endParaRPr lang="zh-TW" altLang="en-US" dirty="0"/>
          </a:p>
        </p:txBody>
      </p:sp>
      <p:sp>
        <p:nvSpPr>
          <p:cNvPr id="6" name="投影片編號版面配置區 5"/>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516007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27"/>
          <p:cNvSpPr>
            <a:spLocks noChangeArrowheads="1"/>
          </p:cNvSpPr>
          <p:nvPr userDrawn="1"/>
        </p:nvSpPr>
        <p:spPr bwMode="auto">
          <a:xfrm>
            <a:off x="0" y="6618288"/>
            <a:ext cx="12192000" cy="239712"/>
          </a:xfrm>
          <a:prstGeom prst="rect">
            <a:avLst/>
          </a:prstGeom>
          <a:solidFill>
            <a:srgbClr val="009FE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defRPr/>
            </a:pPr>
            <a:endParaRPr lang="zh-TW" altLang="en-US"/>
          </a:p>
        </p:txBody>
      </p:sp>
      <p:sp>
        <p:nvSpPr>
          <p:cNvPr id="1027" name="Rectangle 43"/>
          <p:cNvSpPr>
            <a:spLocks noGrp="1" noChangeArrowheads="1"/>
          </p:cNvSpPr>
          <p:nvPr>
            <p:ph type="title"/>
          </p:nvPr>
        </p:nvSpPr>
        <p:spPr bwMode="auto">
          <a:xfrm>
            <a:off x="601133" y="297951"/>
            <a:ext cx="11159067" cy="90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dirty="0"/>
              <a:t>Heading Level One</a:t>
            </a:r>
            <a:endParaRPr lang="zh-TW" altLang="en-US" dirty="0"/>
          </a:p>
        </p:txBody>
      </p:sp>
      <p:sp>
        <p:nvSpPr>
          <p:cNvPr id="1028" name="Rectangle 44"/>
          <p:cNvSpPr>
            <a:spLocks noGrp="1" noChangeArrowheads="1"/>
          </p:cNvSpPr>
          <p:nvPr>
            <p:ph type="body" idx="1"/>
          </p:nvPr>
        </p:nvSpPr>
        <p:spPr bwMode="auto">
          <a:xfrm>
            <a:off x="609600" y="1439864"/>
            <a:ext cx="11152717" cy="475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dirty="0"/>
              <a:t>Text Level One</a:t>
            </a:r>
            <a:endParaRPr lang="zh-TW" altLang="en-US" dirty="0"/>
          </a:p>
          <a:p>
            <a:pPr lvl="1"/>
            <a:r>
              <a:rPr lang="en-US" altLang="zh-TW" dirty="0"/>
              <a:t>Text 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29743" name="Rectangle 47"/>
          <p:cNvSpPr>
            <a:spLocks noGrp="1" noChangeArrowheads="1"/>
          </p:cNvSpPr>
          <p:nvPr>
            <p:ph type="sldNum" sz="quarter" idx="4"/>
          </p:nvPr>
        </p:nvSpPr>
        <p:spPr bwMode="auto">
          <a:xfrm>
            <a:off x="11430000" y="6619876"/>
            <a:ext cx="762000" cy="2381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fontAlgn="ctr" hangingPunct="1">
              <a:defRPr sz="1200">
                <a:solidFill>
                  <a:schemeClr val="bg1"/>
                </a:solidFill>
                <a:ea typeface="微軟正黑體" panose="020B0604030504040204" pitchFamily="34" charset="-120"/>
              </a:defRPr>
            </a:lvl1pPr>
          </a:lstStyle>
          <a:p>
            <a:pPr>
              <a:defRPr/>
            </a:pPr>
            <a:fld id="{CF627BE3-1269-44D5-A349-82FD5D94EBD8}" type="slidenum">
              <a:rPr lang="en-US" altLang="zh-TW"/>
              <a:pPr>
                <a:defRPr/>
              </a:pPr>
              <a:t>‹#›</a:t>
            </a:fld>
            <a:endParaRPr lang="en-US" altLang="zh-TW"/>
          </a:p>
        </p:txBody>
      </p:sp>
      <p:sp>
        <p:nvSpPr>
          <p:cNvPr id="1036" name="Text Box 52"/>
          <p:cNvSpPr txBox="1">
            <a:spLocks noChangeArrowheads="1"/>
          </p:cNvSpPr>
          <p:nvPr/>
        </p:nvSpPr>
        <p:spPr bwMode="auto">
          <a:xfrm>
            <a:off x="0" y="7200900"/>
            <a:ext cx="721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kumimoji="1">
                <a:solidFill>
                  <a:schemeClr val="tx1"/>
                </a:solidFill>
                <a:latin typeface="Arial" panose="020B0604020202020204" pitchFamily="34" charset="0"/>
                <a:ea typeface="新細明體" panose="02020500000000000000" pitchFamily="18" charset="-120"/>
              </a:defRPr>
            </a:lvl1pPr>
            <a:lvl2pPr marL="742950" indent="-285750" algn="ctr">
              <a:defRPr kumimoji="1">
                <a:solidFill>
                  <a:schemeClr val="tx1"/>
                </a:solidFill>
                <a:latin typeface="Arial" panose="020B0604020202020204" pitchFamily="34" charset="0"/>
                <a:ea typeface="新細明體" panose="02020500000000000000" pitchFamily="18" charset="-120"/>
              </a:defRPr>
            </a:lvl2pPr>
            <a:lvl3pPr marL="1143000" indent="-228600" algn="ctr">
              <a:defRPr kumimoji="1">
                <a:solidFill>
                  <a:schemeClr val="tx1"/>
                </a:solidFill>
                <a:latin typeface="Arial" panose="020B0604020202020204" pitchFamily="34" charset="0"/>
                <a:ea typeface="新細明體" panose="02020500000000000000" pitchFamily="18" charset="-120"/>
              </a:defRPr>
            </a:lvl3pPr>
            <a:lvl4pPr marL="1600200" indent="-228600" algn="ctr">
              <a:defRPr kumimoji="1">
                <a:solidFill>
                  <a:schemeClr val="tx1"/>
                </a:solidFill>
                <a:latin typeface="Arial" panose="020B0604020202020204" pitchFamily="34" charset="0"/>
                <a:ea typeface="新細明體" panose="02020500000000000000" pitchFamily="18" charset="-120"/>
              </a:defRPr>
            </a:lvl4pPr>
            <a:lvl5pPr marL="2057400" indent="-228600" algn="ctr">
              <a:defRPr kumimoji="1">
                <a:solidFill>
                  <a:schemeClr val="tx1"/>
                </a:solidFill>
                <a:latin typeface="Arial" panose="020B0604020202020204" pitchFamily="34"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l" eaLnBrk="1" hangingPunct="1">
              <a:spcBef>
                <a:spcPct val="50000"/>
              </a:spcBef>
              <a:defRPr/>
            </a:pPr>
            <a:r>
              <a:rPr lang="zh-TW" altLang="en-US" sz="2400">
                <a:ea typeface="微軟正黑體" panose="020B0604030504040204" pitchFamily="34" charset="-120"/>
              </a:rPr>
              <a:t>建議字型：中文微軟正黑體，英文</a:t>
            </a:r>
            <a:r>
              <a:rPr lang="en-US" altLang="zh-TW" sz="2400">
                <a:ea typeface="微軟正黑體" panose="020B0604030504040204" pitchFamily="34" charset="-120"/>
              </a:rPr>
              <a:t>Arial</a:t>
            </a:r>
          </a:p>
        </p:txBody>
      </p:sp>
      <p:pic>
        <p:nvPicPr>
          <p:cNvPr id="14" name="圖片 13"/>
          <p:cNvPicPr>
            <a:picLocks noChangeAspect="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0968037" y="6223795"/>
            <a:ext cx="923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48"/>
          <p:cNvSpPr txBox="1">
            <a:spLocks noChangeArrowheads="1"/>
          </p:cNvSpPr>
          <p:nvPr userDrawn="1"/>
        </p:nvSpPr>
        <p:spPr bwMode="auto">
          <a:xfrm>
            <a:off x="-2" y="6616092"/>
            <a:ext cx="1007427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a:lstStyle>
          <a:p>
            <a:pPr algn="l" eaLnBrk="1" hangingPunct="1">
              <a:defRPr/>
            </a:pPr>
            <a:r>
              <a:rPr lang="en-US" altLang="zh-TW" sz="1000" dirty="0">
                <a:solidFill>
                  <a:schemeClr val="bg1"/>
                </a:solidFill>
                <a:ea typeface="微軟正黑體" panose="020B0604030504040204" pitchFamily="34" charset="-120"/>
              </a:rPr>
              <a:t>©Industrial Technology Research Institute.  All rights reserved.</a:t>
            </a:r>
            <a:endParaRPr lang="zh-TW" altLang="en-US" sz="1000" dirty="0">
              <a:solidFill>
                <a:schemeClr val="bg1"/>
              </a:solidFill>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83889" r:id="rId1"/>
    <p:sldLayoutId id="2147483879" r:id="rId2"/>
    <p:sldLayoutId id="2147483891" r:id="rId3"/>
    <p:sldLayoutId id="2147483890" r:id="rId4"/>
    <p:sldLayoutId id="2147483880" r:id="rId5"/>
    <p:sldLayoutId id="2147483892"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Lst>
  <p:hf hdr="0" ftr="0" dt="0"/>
  <p:txStyles>
    <p:titleStyle>
      <a:lvl1pPr algn="l" rtl="0" eaLnBrk="0" fontAlgn="base" hangingPunct="0">
        <a:spcBef>
          <a:spcPct val="0"/>
        </a:spcBef>
        <a:spcAft>
          <a:spcPct val="0"/>
        </a:spcAft>
        <a:defRPr kumimoji="1" sz="4000">
          <a:solidFill>
            <a:schemeClr val="tx1">
              <a:lumMod val="75000"/>
              <a:lumOff val="25000"/>
            </a:schemeClr>
          </a:solidFill>
          <a:latin typeface="+mj-lt"/>
          <a:ea typeface="+mj-ea"/>
          <a:cs typeface="+mj-cs"/>
        </a:defRPr>
      </a:lvl1pPr>
      <a:lvl2pPr algn="l" rtl="0" eaLnBrk="0" fontAlgn="base" hangingPunct="0">
        <a:spcBef>
          <a:spcPct val="0"/>
        </a:spcBef>
        <a:spcAft>
          <a:spcPct val="0"/>
        </a:spcAft>
        <a:defRPr kumimoji="1" sz="4600">
          <a:solidFill>
            <a:schemeClr val="tx2"/>
          </a:solidFill>
          <a:latin typeface="Arial" charset="0"/>
          <a:ea typeface="微軟正黑體" pitchFamily="34" charset="-120"/>
        </a:defRPr>
      </a:lvl2pPr>
      <a:lvl3pPr algn="l" rtl="0" eaLnBrk="0" fontAlgn="base" hangingPunct="0">
        <a:spcBef>
          <a:spcPct val="0"/>
        </a:spcBef>
        <a:spcAft>
          <a:spcPct val="0"/>
        </a:spcAft>
        <a:defRPr kumimoji="1" sz="4600">
          <a:solidFill>
            <a:schemeClr val="tx2"/>
          </a:solidFill>
          <a:latin typeface="Arial" charset="0"/>
          <a:ea typeface="微軟正黑體" pitchFamily="34" charset="-120"/>
        </a:defRPr>
      </a:lvl3pPr>
      <a:lvl4pPr algn="l" rtl="0" eaLnBrk="0" fontAlgn="base" hangingPunct="0">
        <a:spcBef>
          <a:spcPct val="0"/>
        </a:spcBef>
        <a:spcAft>
          <a:spcPct val="0"/>
        </a:spcAft>
        <a:defRPr kumimoji="1" sz="4600">
          <a:solidFill>
            <a:schemeClr val="tx2"/>
          </a:solidFill>
          <a:latin typeface="Arial" charset="0"/>
          <a:ea typeface="微軟正黑體" pitchFamily="34" charset="-120"/>
        </a:defRPr>
      </a:lvl4pPr>
      <a:lvl5pPr algn="l" rtl="0" eaLnBrk="0" fontAlgn="base" hangingPunct="0">
        <a:spcBef>
          <a:spcPct val="0"/>
        </a:spcBef>
        <a:spcAft>
          <a:spcPct val="0"/>
        </a:spcAft>
        <a:defRPr kumimoji="1" sz="4600">
          <a:solidFill>
            <a:schemeClr val="tx2"/>
          </a:solidFill>
          <a:latin typeface="Arial" charset="0"/>
          <a:ea typeface="微軟正黑體" pitchFamily="34" charset="-120"/>
        </a:defRPr>
      </a:lvl5pPr>
      <a:lvl6pPr marL="457200" algn="l" rtl="0" fontAlgn="base">
        <a:spcBef>
          <a:spcPct val="0"/>
        </a:spcBef>
        <a:spcAft>
          <a:spcPct val="0"/>
        </a:spcAft>
        <a:defRPr kumimoji="1" sz="4600">
          <a:solidFill>
            <a:schemeClr val="tx2"/>
          </a:solidFill>
          <a:latin typeface="Arial" charset="0"/>
          <a:ea typeface="微軟正黑體" pitchFamily="34" charset="-120"/>
        </a:defRPr>
      </a:lvl6pPr>
      <a:lvl7pPr marL="914400" algn="l" rtl="0" fontAlgn="base">
        <a:spcBef>
          <a:spcPct val="0"/>
        </a:spcBef>
        <a:spcAft>
          <a:spcPct val="0"/>
        </a:spcAft>
        <a:defRPr kumimoji="1" sz="4600">
          <a:solidFill>
            <a:schemeClr val="tx2"/>
          </a:solidFill>
          <a:latin typeface="Arial" charset="0"/>
          <a:ea typeface="微軟正黑體" pitchFamily="34" charset="-120"/>
        </a:defRPr>
      </a:lvl7pPr>
      <a:lvl8pPr marL="1371600" algn="l" rtl="0" fontAlgn="base">
        <a:spcBef>
          <a:spcPct val="0"/>
        </a:spcBef>
        <a:spcAft>
          <a:spcPct val="0"/>
        </a:spcAft>
        <a:defRPr kumimoji="1" sz="4600">
          <a:solidFill>
            <a:schemeClr val="tx2"/>
          </a:solidFill>
          <a:latin typeface="Arial" charset="0"/>
          <a:ea typeface="微軟正黑體" pitchFamily="34" charset="-120"/>
        </a:defRPr>
      </a:lvl8pPr>
      <a:lvl9pPr marL="1828800" algn="l" rtl="0" fontAlgn="base">
        <a:spcBef>
          <a:spcPct val="0"/>
        </a:spcBef>
        <a:spcAft>
          <a:spcPct val="0"/>
        </a:spcAft>
        <a:defRPr kumimoji="1" sz="4600">
          <a:solidFill>
            <a:schemeClr val="tx2"/>
          </a:solidFill>
          <a:latin typeface="Arial" charset="0"/>
          <a:ea typeface="微軟正黑體" pitchFamily="34" charset="-120"/>
        </a:defRPr>
      </a:lvl9pPr>
    </p:titleStyle>
    <p:bodyStyle>
      <a:lvl1pPr marL="342900" indent="-342900" algn="l" rtl="0" eaLnBrk="0" fontAlgn="base" hangingPunct="0">
        <a:spcBef>
          <a:spcPct val="20000"/>
        </a:spcBef>
        <a:spcAft>
          <a:spcPct val="0"/>
        </a:spcAft>
        <a:buChar char="•"/>
        <a:defRPr kumimoji="1" sz="320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aseline="0">
          <a:solidFill>
            <a:schemeClr val="tx1"/>
          </a:solidFill>
          <a:latin typeface="+mn-lt"/>
          <a:ea typeface="+mn-ea"/>
        </a:defRPr>
      </a:lvl2pPr>
      <a:lvl3pPr marL="1143000" indent="-228600" algn="l" rtl="0" eaLnBrk="0" fontAlgn="base" hangingPunct="0">
        <a:spcBef>
          <a:spcPct val="20000"/>
        </a:spcBef>
        <a:spcAft>
          <a:spcPct val="0"/>
        </a:spcAft>
        <a:buChar char="•"/>
        <a:defRPr kumimoji="1" sz="2400" baseline="0">
          <a:solidFill>
            <a:schemeClr val="tx1"/>
          </a:solidFill>
          <a:latin typeface="+mn-lt"/>
          <a:ea typeface="+mn-ea"/>
        </a:defRPr>
      </a:lvl3pPr>
      <a:lvl4pPr marL="1600200" indent="-228600" algn="l" rtl="0" eaLnBrk="0" fontAlgn="base" hangingPunct="0">
        <a:spcBef>
          <a:spcPct val="20000"/>
        </a:spcBef>
        <a:spcAft>
          <a:spcPct val="0"/>
        </a:spcAft>
        <a:buChar char="–"/>
        <a:defRPr kumimoji="1" sz="2000" baseline="0">
          <a:solidFill>
            <a:schemeClr val="tx1"/>
          </a:solidFill>
          <a:latin typeface="+mn-lt"/>
          <a:ea typeface="+mn-ea"/>
        </a:defRPr>
      </a:lvl4pPr>
      <a:lvl5pPr marL="2057400" indent="-228600" algn="l" rtl="0" eaLnBrk="0" fontAlgn="base" hangingPunct="0">
        <a:spcBef>
          <a:spcPct val="20000"/>
        </a:spcBef>
        <a:spcAft>
          <a:spcPct val="0"/>
        </a:spcAft>
        <a:buChar char="»"/>
        <a:defRPr kumimoji="1" sz="2000" baseline="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jonathansimple/amd-ai-pc"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huggingface.co/"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jonathansimple/amd-ai-p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amd/RyzenAI-SW/tree/main/example/llm/oga_api"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localhost:11434/v1"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jonathansimple/amd-ai-p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lemonade-server.ai/"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lemonade-server.ai/"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lemonade-server.ai/docs/server/server_integratio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lemonade-server.ai/docs/server/server_models/"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hyperlink" Target="https://ryzenai.docs.amd.com/en/latest/inst.html#install-npu-drive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rocm.docs.amd.com/projects/install-on-windows/en/latest/reference/component-support.html" TargetMode="External"/><Relationship Id="rId5" Type="http://schemas.openxmlformats.org/officeDocument/2006/relationships/hyperlink" Target="https://rocm.docs.amd.com/projects/install-on-windows/en/latest/index.html#hip-install-quick" TargetMode="External"/><Relationship Id="rId4" Type="http://schemas.openxmlformats.org/officeDocument/2006/relationships/hyperlink" Target="https://rocm.docs.amd.com/projects/install-on-linux/en/latest/install/quick-start.html"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ryzenai.docs.amd.com/en/latest/inst.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ryzenai.docs.amd.com/en/latest/inst.html#install-npu-driver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ryzenai.docs.amd.com/en/latest/inst.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4000" dirty="0">
                <a:effectLst/>
                <a:latin typeface="Arial" panose="020B0604020202020204" pitchFamily="34" charset="0"/>
                <a:ea typeface="新細明體" panose="02020500000000000000" pitchFamily="18" charset="-120"/>
              </a:rPr>
              <a:t>Leveraging AMD Ryzen AI PCs: Mastering LLM and CNN in Practice</a:t>
            </a:r>
            <a:endParaRPr lang="zh-TW" altLang="en-US" sz="4000" dirty="0"/>
          </a:p>
        </p:txBody>
      </p:sp>
      <p:sp>
        <p:nvSpPr>
          <p:cNvPr id="3" name="副標題 2"/>
          <p:cNvSpPr>
            <a:spLocks noGrp="1"/>
          </p:cNvSpPr>
          <p:nvPr>
            <p:ph type="subTitle" idx="1"/>
          </p:nvPr>
        </p:nvSpPr>
        <p:spPr/>
        <p:txBody>
          <a:bodyPr/>
          <a:lstStyle/>
          <a:p>
            <a:r>
              <a:rPr lang="zh-TW" altLang="en-US" dirty="0"/>
              <a:t>黃彥勲</a:t>
            </a:r>
            <a:endParaRPr lang="en-US" altLang="zh-TW" dirty="0"/>
          </a:p>
          <a:p>
            <a:endParaRPr lang="en-US" altLang="zh-TW" dirty="0"/>
          </a:p>
          <a:p>
            <a:r>
              <a:rPr lang="en-US" altLang="zh-TW" dirty="0"/>
              <a:t>Sean Huang</a:t>
            </a:r>
            <a:endParaRPr lang="zh-TW" altLang="en-US" dirty="0"/>
          </a:p>
        </p:txBody>
      </p:sp>
    </p:spTree>
    <p:extLst>
      <p:ext uri="{BB962C8B-B14F-4D97-AF65-F5344CB8AC3E}">
        <p14:creationId xmlns:p14="http://schemas.microsoft.com/office/powerpoint/2010/main" val="3529789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00C335-3C59-4BF1-8597-D8AFA33579F8}"/>
              </a:ext>
            </a:extLst>
          </p:cNvPr>
          <p:cNvSpPr>
            <a:spLocks noGrp="1"/>
          </p:cNvSpPr>
          <p:nvPr>
            <p:ph type="title"/>
          </p:nvPr>
        </p:nvSpPr>
        <p:spPr/>
        <p:txBody>
          <a:bodyPr/>
          <a:lstStyle/>
          <a:p>
            <a:r>
              <a:rPr lang="en-US" altLang="zh-TW" dirty="0"/>
              <a:t>Porting Nvidia-Based Solutions to AI PCs</a:t>
            </a:r>
            <a:endParaRPr lang="zh-TW" altLang="en-US" dirty="0"/>
          </a:p>
        </p:txBody>
      </p:sp>
      <p:sp>
        <p:nvSpPr>
          <p:cNvPr id="3" name="內容版面配置區 2">
            <a:extLst>
              <a:ext uri="{FF2B5EF4-FFF2-40B4-BE49-F238E27FC236}">
                <a16:creationId xmlns:a16="http://schemas.microsoft.com/office/drawing/2014/main" id="{6EBF97B7-CE3F-482B-B3FD-AF1E86926E96}"/>
              </a:ext>
            </a:extLst>
          </p:cNvPr>
          <p:cNvSpPr>
            <a:spLocks noGrp="1"/>
          </p:cNvSpPr>
          <p:nvPr>
            <p:ph idx="1"/>
          </p:nvPr>
        </p:nvSpPr>
        <p:spPr/>
        <p:txBody>
          <a:bodyPr/>
          <a:lstStyle/>
          <a:p>
            <a:r>
              <a:rPr lang="en-US" altLang="zh-TW" sz="2800" b="1" dirty="0"/>
              <a:t>Minor code change needed</a:t>
            </a:r>
          </a:p>
          <a:p>
            <a:pPr lvl="1"/>
            <a:r>
              <a:rPr lang="en-US" altLang="zh-TW" sz="2400" dirty="0"/>
              <a:t>AI PCs rely on the </a:t>
            </a:r>
            <a:r>
              <a:rPr lang="en-US" altLang="zh-TW" sz="2400" dirty="0" err="1"/>
              <a:t>onnx</a:t>
            </a:r>
            <a:r>
              <a:rPr lang="en-US" altLang="zh-TW" sz="2400" dirty="0"/>
              <a:t> runtime to enable NPU acceleration, without it, computation will default to GPU/CPU</a:t>
            </a:r>
          </a:p>
          <a:p>
            <a:pPr lvl="1"/>
            <a:r>
              <a:rPr lang="en-US" altLang="zh-TW" sz="2400" dirty="0"/>
              <a:t>Projects with CPU-only fallback solutions do not need to be modified</a:t>
            </a:r>
          </a:p>
          <a:p>
            <a:pPr lvl="1"/>
            <a:r>
              <a:rPr lang="en-US" altLang="zh-TW" sz="2400" dirty="0"/>
              <a:t>When setting up this environment, I </a:t>
            </a:r>
            <a:r>
              <a:rPr lang="en-US" altLang="zh-TW" sz="2400" b="1" dirty="0"/>
              <a:t>strongly recommend </a:t>
            </a:r>
            <a:r>
              <a:rPr lang="en-US" altLang="zh-TW" sz="2400" dirty="0"/>
              <a:t>following AMD’s Ryzen AI Software + NPU driver installation (the Ryzen AI Software installer will set up a compatible </a:t>
            </a:r>
            <a:r>
              <a:rPr lang="en-US" altLang="zh-TW" sz="2400" dirty="0" err="1"/>
              <a:t>conda</a:t>
            </a:r>
            <a:r>
              <a:rPr lang="en-US" altLang="zh-TW" sz="2400" dirty="0"/>
              <a:t> environment for you)</a:t>
            </a:r>
          </a:p>
        </p:txBody>
      </p:sp>
      <p:sp>
        <p:nvSpPr>
          <p:cNvPr id="4" name="投影片編號版面配置區 3">
            <a:extLst>
              <a:ext uri="{FF2B5EF4-FFF2-40B4-BE49-F238E27FC236}">
                <a16:creationId xmlns:a16="http://schemas.microsoft.com/office/drawing/2014/main" id="{02FD606F-F7C1-44C9-8F98-A4E1F3DEA784}"/>
              </a:ext>
            </a:extLst>
          </p:cNvPr>
          <p:cNvSpPr>
            <a:spLocks noGrp="1"/>
          </p:cNvSpPr>
          <p:nvPr>
            <p:ph type="sldNum" sz="quarter" idx="10"/>
          </p:nvPr>
        </p:nvSpPr>
        <p:spPr/>
        <p:txBody>
          <a:bodyPr/>
          <a:lstStyle/>
          <a:p>
            <a:pPr>
              <a:defRPr/>
            </a:pPr>
            <a:fld id="{CF627BE3-1269-44D5-A349-82FD5D94EBD8}" type="slidenum">
              <a:rPr lang="en-US" altLang="zh-TW" smtClean="0"/>
              <a:pPr>
                <a:defRPr/>
              </a:pPr>
              <a:t>10</a:t>
            </a:fld>
            <a:endParaRPr lang="en-US" altLang="zh-TW"/>
          </a:p>
        </p:txBody>
      </p:sp>
    </p:spTree>
    <p:extLst>
      <p:ext uri="{BB962C8B-B14F-4D97-AF65-F5344CB8AC3E}">
        <p14:creationId xmlns:p14="http://schemas.microsoft.com/office/powerpoint/2010/main" val="1588432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D4C406-87A7-4038-9B46-4CA18F6E5638}"/>
              </a:ext>
            </a:extLst>
          </p:cNvPr>
          <p:cNvSpPr>
            <a:spLocks noGrp="1"/>
          </p:cNvSpPr>
          <p:nvPr>
            <p:ph type="title"/>
          </p:nvPr>
        </p:nvSpPr>
        <p:spPr/>
        <p:txBody>
          <a:bodyPr/>
          <a:lstStyle/>
          <a:p>
            <a:r>
              <a:rPr lang="en-US" altLang="zh-TW" dirty="0"/>
              <a:t>Download Demo Files</a:t>
            </a:r>
            <a:endParaRPr lang="zh-TW" altLang="en-US" dirty="0"/>
          </a:p>
        </p:txBody>
      </p:sp>
      <p:sp>
        <p:nvSpPr>
          <p:cNvPr id="3" name="內容版面配置區 2">
            <a:extLst>
              <a:ext uri="{FF2B5EF4-FFF2-40B4-BE49-F238E27FC236}">
                <a16:creationId xmlns:a16="http://schemas.microsoft.com/office/drawing/2014/main" id="{F712AEF4-880C-431E-B5B0-8EF2FB3D9296}"/>
              </a:ext>
            </a:extLst>
          </p:cNvPr>
          <p:cNvSpPr>
            <a:spLocks noGrp="1"/>
          </p:cNvSpPr>
          <p:nvPr>
            <p:ph idx="1"/>
          </p:nvPr>
        </p:nvSpPr>
        <p:spPr/>
        <p:txBody>
          <a:bodyPr/>
          <a:lstStyle/>
          <a:p>
            <a:r>
              <a:rPr lang="en-US" altLang="zh-TW" dirty="0"/>
              <a:t>Clone the repo at </a:t>
            </a:r>
            <a:r>
              <a:rPr lang="en-US" altLang="zh-TW" sz="3200" dirty="0">
                <a:hlinkClick r:id="rId2"/>
              </a:rPr>
              <a:t>https://github.com/jonathansimple/amd-ai-pc</a:t>
            </a:r>
            <a:endParaRPr lang="en-US" altLang="zh-TW" sz="3200" dirty="0"/>
          </a:p>
          <a:p>
            <a:endParaRPr lang="en-US" altLang="zh-TW" dirty="0"/>
          </a:p>
          <a:p>
            <a:pPr marL="0" indent="0" algn="ctr">
              <a:buNone/>
            </a:pPr>
            <a:r>
              <a:rPr lang="en-US" altLang="zh-TW" sz="2400" dirty="0">
                <a:latin typeface="Consolas" panose="020B0609020204030204" pitchFamily="49" charset="0"/>
              </a:rPr>
              <a:t>git clone https://github.com/jonathansimple/amd-ai-pc.git</a:t>
            </a:r>
            <a:endParaRPr lang="zh-TW" altLang="en-US" sz="2400" dirty="0">
              <a:latin typeface="Consolas" panose="020B0609020204030204" pitchFamily="49" charset="0"/>
            </a:endParaRPr>
          </a:p>
        </p:txBody>
      </p:sp>
      <p:sp>
        <p:nvSpPr>
          <p:cNvPr id="4" name="投影片編號版面配置區 3">
            <a:extLst>
              <a:ext uri="{FF2B5EF4-FFF2-40B4-BE49-F238E27FC236}">
                <a16:creationId xmlns:a16="http://schemas.microsoft.com/office/drawing/2014/main" id="{132FE6DA-5BFC-430C-B06F-E3DF03966CF6}"/>
              </a:ext>
            </a:extLst>
          </p:cNvPr>
          <p:cNvSpPr>
            <a:spLocks noGrp="1"/>
          </p:cNvSpPr>
          <p:nvPr>
            <p:ph type="sldNum" sz="quarter" idx="10"/>
          </p:nvPr>
        </p:nvSpPr>
        <p:spPr/>
        <p:txBody>
          <a:bodyPr/>
          <a:lstStyle/>
          <a:p>
            <a:pPr>
              <a:defRPr/>
            </a:pPr>
            <a:fld id="{CF627BE3-1269-44D5-A349-82FD5D94EBD8}" type="slidenum">
              <a:rPr lang="en-US" altLang="zh-TW" smtClean="0"/>
              <a:pPr>
                <a:defRPr/>
              </a:pPr>
              <a:t>11</a:t>
            </a:fld>
            <a:endParaRPr lang="en-US" altLang="zh-TW"/>
          </a:p>
        </p:txBody>
      </p:sp>
    </p:spTree>
    <p:extLst>
      <p:ext uri="{BB962C8B-B14F-4D97-AF65-F5344CB8AC3E}">
        <p14:creationId xmlns:p14="http://schemas.microsoft.com/office/powerpoint/2010/main" val="3985410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Performing Computer Vision Tasks on AI PCs</a:t>
            </a:r>
          </a:p>
        </p:txBody>
      </p:sp>
    </p:spTree>
    <p:extLst>
      <p:ext uri="{BB962C8B-B14F-4D97-AF65-F5344CB8AC3E}">
        <p14:creationId xmlns:p14="http://schemas.microsoft.com/office/powerpoint/2010/main" val="2848588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F6724B-A4BC-4A0B-BBC2-C20A974677E7}"/>
              </a:ext>
            </a:extLst>
          </p:cNvPr>
          <p:cNvSpPr>
            <a:spLocks noGrp="1"/>
          </p:cNvSpPr>
          <p:nvPr>
            <p:ph type="title"/>
          </p:nvPr>
        </p:nvSpPr>
        <p:spPr/>
        <p:txBody>
          <a:bodyPr/>
          <a:lstStyle/>
          <a:p>
            <a:r>
              <a:rPr lang="en-US" altLang="zh-TW" dirty="0"/>
              <a:t>Install Dependencies</a:t>
            </a:r>
            <a:endParaRPr lang="zh-TW" altLang="en-US" dirty="0"/>
          </a:p>
        </p:txBody>
      </p:sp>
      <p:sp>
        <p:nvSpPr>
          <p:cNvPr id="3" name="內容版面配置區 2">
            <a:extLst>
              <a:ext uri="{FF2B5EF4-FFF2-40B4-BE49-F238E27FC236}">
                <a16:creationId xmlns:a16="http://schemas.microsoft.com/office/drawing/2014/main" id="{729FA4D0-A388-4945-AFB1-299BAC36CC85}"/>
              </a:ext>
            </a:extLst>
          </p:cNvPr>
          <p:cNvSpPr>
            <a:spLocks noGrp="1"/>
          </p:cNvSpPr>
          <p:nvPr>
            <p:ph idx="1"/>
          </p:nvPr>
        </p:nvSpPr>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1" lang="en-US" altLang="zh-TW" sz="1800" b="0" i="0" u="none" strike="noStrike" kern="0" cap="none" spc="0" normalizeH="0" baseline="0" noProof="0" dirty="0">
                <a:ln>
                  <a:noFill/>
                </a:ln>
                <a:solidFill>
                  <a:srgbClr val="000000"/>
                </a:solidFill>
                <a:effectLst/>
                <a:uLnTx/>
                <a:uFillTx/>
                <a:latin typeface="Arial"/>
                <a:ea typeface="微軟正黑體"/>
                <a:cs typeface="+mn-cs"/>
              </a:rPr>
              <a:t>Navigate to the CNN demo directory:</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1" lang="en-US" altLang="zh-TW" sz="1800" b="0" i="0" u="none" strike="noStrike" kern="0" cap="none" spc="0" normalizeH="0" baseline="0" noProof="0" dirty="0">
              <a:ln>
                <a:noFill/>
              </a:ln>
              <a:solidFill>
                <a:srgbClr val="000000"/>
              </a:solidFill>
              <a:effectLst/>
              <a:uLnTx/>
              <a:uFillTx/>
              <a:latin typeface="Arial"/>
              <a:ea typeface="微軟正黑體"/>
              <a:cs typeface="+mn-cs"/>
            </a:endParaRPr>
          </a:p>
          <a:p>
            <a:pPr marL="0" indent="0" algn="ctr">
              <a:buNone/>
            </a:pPr>
            <a:r>
              <a:rPr lang="en-US" altLang="zh-TW" sz="1800" dirty="0">
                <a:latin typeface="Consolas" panose="020B0609020204030204" pitchFamily="49" charset="0"/>
              </a:rPr>
              <a:t>cd </a:t>
            </a:r>
            <a:r>
              <a:rPr lang="en-US" altLang="zh-TW" sz="1800" dirty="0" err="1">
                <a:latin typeface="Consolas" panose="020B0609020204030204" pitchFamily="49" charset="0"/>
              </a:rPr>
              <a:t>image_classification</a:t>
            </a:r>
            <a:endParaRPr lang="en-US" altLang="zh-TW" sz="1800" dirty="0">
              <a:latin typeface="Consolas" panose="020B0609020204030204" pitchFamily="49" charset="0"/>
            </a:endParaRPr>
          </a:p>
          <a:p>
            <a:pPr marL="0" indent="0" algn="ctr">
              <a:buNone/>
            </a:pPr>
            <a:endParaRPr lang="en-US" altLang="zh-TW" sz="1800" dirty="0"/>
          </a:p>
          <a:p>
            <a:r>
              <a:rPr lang="en-US" altLang="zh-TW" sz="1800" dirty="0"/>
              <a:t>Create a clone of your Ryzen AI environment:</a:t>
            </a:r>
          </a:p>
          <a:p>
            <a:endParaRPr lang="en-US" altLang="zh-TW" sz="1800" dirty="0"/>
          </a:p>
          <a:p>
            <a:pPr marL="0" indent="0" algn="ctr">
              <a:buNone/>
            </a:pPr>
            <a:r>
              <a:rPr lang="en-US" altLang="zh-TW" sz="1800" dirty="0" err="1">
                <a:latin typeface="Consolas" panose="020B0609020204030204" pitchFamily="49" charset="0"/>
              </a:rPr>
              <a:t>conda</a:t>
            </a:r>
            <a:r>
              <a:rPr lang="en-US" altLang="zh-TW" sz="1800" dirty="0">
                <a:latin typeface="Consolas" panose="020B0609020204030204" pitchFamily="49" charset="0"/>
              </a:rPr>
              <a:t> create --name resnet_bf16 --clone ryzen-ai-1.5.0</a:t>
            </a:r>
          </a:p>
          <a:p>
            <a:pPr marL="0" indent="0" algn="ctr">
              <a:buNone/>
            </a:pPr>
            <a:r>
              <a:rPr lang="en-US" altLang="zh-TW" sz="1800" dirty="0" err="1">
                <a:latin typeface="Consolas" panose="020B0609020204030204" pitchFamily="49" charset="0"/>
              </a:rPr>
              <a:t>conda</a:t>
            </a:r>
            <a:r>
              <a:rPr lang="en-US" altLang="zh-TW" sz="1800" dirty="0">
                <a:latin typeface="Consolas" panose="020B0609020204030204" pitchFamily="49" charset="0"/>
              </a:rPr>
              <a:t> activate resnet_bf16</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1" lang="en-US" altLang="zh-TW" sz="1800" b="0" i="0" u="none" strike="noStrike" kern="0" cap="none" spc="0" normalizeH="0" baseline="0" noProof="0" dirty="0">
              <a:ln>
                <a:noFill/>
              </a:ln>
              <a:solidFill>
                <a:srgbClr val="000000"/>
              </a:solidFill>
              <a:effectLst/>
              <a:uLnTx/>
              <a:uFillTx/>
              <a:latin typeface="Arial"/>
              <a:ea typeface="微軟正黑體"/>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1" lang="en-US" altLang="zh-TW" sz="1800" b="0" i="0" u="none" strike="noStrike" kern="0" cap="none" spc="0" normalizeH="0" baseline="0" noProof="0" dirty="0">
                <a:ln>
                  <a:noFill/>
                </a:ln>
                <a:solidFill>
                  <a:srgbClr val="000000"/>
                </a:solidFill>
                <a:effectLst/>
                <a:uLnTx/>
                <a:uFillTx/>
                <a:latin typeface="Arial"/>
                <a:ea typeface="微軟正黑體"/>
                <a:cs typeface="+mn-cs"/>
              </a:rPr>
              <a:t>Add your Ryzen AI software folder to your environment variable (default is C:\Program Files\</a:t>
            </a:r>
            <a:r>
              <a:rPr kumimoji="1" lang="en-US" altLang="zh-TW" sz="1800" b="0" i="0" u="none" strike="noStrike" kern="0" cap="none" spc="0" normalizeH="0" baseline="0" noProof="0" dirty="0" err="1">
                <a:ln>
                  <a:noFill/>
                </a:ln>
                <a:solidFill>
                  <a:srgbClr val="000000"/>
                </a:solidFill>
                <a:effectLst/>
                <a:uLnTx/>
                <a:uFillTx/>
                <a:latin typeface="Arial"/>
                <a:ea typeface="微軟正黑體"/>
                <a:cs typeface="+mn-cs"/>
              </a:rPr>
              <a:t>RyzenAI</a:t>
            </a:r>
            <a:r>
              <a:rPr kumimoji="1" lang="en-US" altLang="zh-TW" sz="1800" b="0" i="0" u="none" strike="noStrike" kern="0" cap="none" spc="0" normalizeH="0" baseline="0" noProof="0" dirty="0">
                <a:ln>
                  <a:noFill/>
                </a:ln>
                <a:solidFill>
                  <a:srgbClr val="000000"/>
                </a:solidFill>
                <a:effectLst/>
                <a:uLnTx/>
                <a:uFillTx/>
                <a:latin typeface="Arial"/>
                <a:ea typeface="微軟正黑體"/>
                <a:cs typeface="+mn-cs"/>
              </a:rPr>
              <a:t>\1.5.0) and install missing dependencies:</a:t>
            </a:r>
          </a:p>
          <a:p>
            <a:pPr marL="0" indent="0" algn="ctr">
              <a:buNone/>
            </a:pPr>
            <a:endParaRPr lang="en-US" altLang="zh-TW" sz="1800" dirty="0">
              <a:latin typeface="Consolas" panose="020B0609020204030204" pitchFamily="49" charset="0"/>
            </a:endParaRPr>
          </a:p>
          <a:p>
            <a:pPr marL="0" indent="0" algn="ctr">
              <a:buNone/>
            </a:pPr>
            <a:r>
              <a:rPr lang="en-US" altLang="zh-TW" sz="1800" dirty="0">
                <a:latin typeface="Consolas" panose="020B0609020204030204" pitchFamily="49" charset="0"/>
              </a:rPr>
              <a:t>set RYZEN_AI_INSTALLATION_PATH = &lt;path/to/</a:t>
            </a:r>
            <a:r>
              <a:rPr lang="en-US" altLang="zh-TW" sz="1800" dirty="0" err="1">
                <a:latin typeface="Consolas" panose="020B0609020204030204" pitchFamily="49" charset="0"/>
              </a:rPr>
              <a:t>RyzenAI</a:t>
            </a:r>
            <a:r>
              <a:rPr lang="en-US" altLang="zh-TW" sz="1800" dirty="0">
                <a:latin typeface="Consolas" panose="020B0609020204030204" pitchFamily="49" charset="0"/>
              </a:rPr>
              <a:t>/installation&gt;</a:t>
            </a:r>
          </a:p>
          <a:p>
            <a:pPr marL="0" indent="0" algn="ctr">
              <a:buNone/>
            </a:pPr>
            <a:r>
              <a:rPr lang="en-US" altLang="zh-TW" sz="1800" dirty="0">
                <a:latin typeface="Consolas" panose="020B0609020204030204" pitchFamily="49" charset="0"/>
              </a:rPr>
              <a:t>python -m pip install -r requirements.txt</a:t>
            </a:r>
          </a:p>
        </p:txBody>
      </p:sp>
      <p:sp>
        <p:nvSpPr>
          <p:cNvPr id="4" name="投影片編號版面配置區 3">
            <a:extLst>
              <a:ext uri="{FF2B5EF4-FFF2-40B4-BE49-F238E27FC236}">
                <a16:creationId xmlns:a16="http://schemas.microsoft.com/office/drawing/2014/main" id="{67B85B37-EB8E-445A-AE66-85ECFF9B43AB}"/>
              </a:ext>
            </a:extLst>
          </p:cNvPr>
          <p:cNvSpPr>
            <a:spLocks noGrp="1"/>
          </p:cNvSpPr>
          <p:nvPr>
            <p:ph type="sldNum" sz="quarter" idx="10"/>
          </p:nvPr>
        </p:nvSpPr>
        <p:spPr/>
        <p:txBody>
          <a:bodyPr/>
          <a:lstStyle/>
          <a:p>
            <a:pPr>
              <a:defRPr/>
            </a:pPr>
            <a:fld id="{CF627BE3-1269-44D5-A349-82FD5D94EBD8}" type="slidenum">
              <a:rPr lang="en-US" altLang="zh-TW" smtClean="0"/>
              <a:pPr>
                <a:defRPr/>
              </a:pPr>
              <a:t>13</a:t>
            </a:fld>
            <a:endParaRPr lang="en-US" altLang="zh-TW"/>
          </a:p>
        </p:txBody>
      </p:sp>
    </p:spTree>
    <p:extLst>
      <p:ext uri="{BB962C8B-B14F-4D97-AF65-F5344CB8AC3E}">
        <p14:creationId xmlns:p14="http://schemas.microsoft.com/office/powerpoint/2010/main" val="188066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F6724B-A4BC-4A0B-BBC2-C20A974677E7}"/>
              </a:ext>
            </a:extLst>
          </p:cNvPr>
          <p:cNvSpPr>
            <a:spLocks noGrp="1"/>
          </p:cNvSpPr>
          <p:nvPr>
            <p:ph type="title"/>
          </p:nvPr>
        </p:nvSpPr>
        <p:spPr/>
        <p:txBody>
          <a:bodyPr/>
          <a:lstStyle/>
          <a:p>
            <a:r>
              <a:rPr lang="en-US" altLang="zh-TW" dirty="0"/>
              <a:t>Download Model and Dataset</a:t>
            </a:r>
            <a:endParaRPr lang="zh-TW" altLang="en-US" dirty="0"/>
          </a:p>
        </p:txBody>
      </p:sp>
      <p:sp>
        <p:nvSpPr>
          <p:cNvPr id="3" name="內容版面配置區 2">
            <a:extLst>
              <a:ext uri="{FF2B5EF4-FFF2-40B4-BE49-F238E27FC236}">
                <a16:creationId xmlns:a16="http://schemas.microsoft.com/office/drawing/2014/main" id="{729FA4D0-A388-4945-AFB1-299BAC36CC85}"/>
              </a:ext>
            </a:extLst>
          </p:cNvPr>
          <p:cNvSpPr>
            <a:spLocks noGrp="1"/>
          </p:cNvSpPr>
          <p:nvPr>
            <p:ph idx="1"/>
          </p:nvPr>
        </p:nvSpPr>
        <p:spPr/>
        <p:txBody>
          <a:bodyPr/>
          <a:lstStyle/>
          <a:p>
            <a:r>
              <a:rPr lang="en-US" altLang="zh-TW" sz="2000" dirty="0"/>
              <a:t>Run the following to download the dataset and export the model to </a:t>
            </a:r>
            <a:r>
              <a:rPr lang="en-US" altLang="zh-TW" sz="2000" dirty="0" err="1"/>
              <a:t>onnx</a:t>
            </a:r>
            <a:r>
              <a:rPr lang="en-US" altLang="zh-TW" sz="2000" dirty="0"/>
              <a:t> format:</a:t>
            </a:r>
          </a:p>
          <a:p>
            <a:pPr marL="0" indent="0" algn="ctr">
              <a:buNone/>
            </a:pPr>
            <a:r>
              <a:rPr lang="en-US" altLang="zh-TW" sz="2000" dirty="0">
                <a:latin typeface="Consolas" panose="020B0609020204030204" pitchFamily="49" charset="0"/>
              </a:rPr>
              <a:t>python prepare_model_data.py</a:t>
            </a:r>
          </a:p>
          <a:p>
            <a:pPr marL="0" indent="0" algn="ctr">
              <a:buNone/>
            </a:pPr>
            <a:endParaRPr lang="en-US" altLang="zh-TW" sz="2000" dirty="0">
              <a:latin typeface="Consolas" panose="020B0609020204030204" pitchFamily="49" charset="0"/>
            </a:endParaRPr>
          </a:p>
          <a:p>
            <a:r>
              <a:rPr lang="en-US" altLang="zh-TW" sz="2000" dirty="0"/>
              <a:t>Quantize the </a:t>
            </a:r>
            <a:r>
              <a:rPr lang="en-US" altLang="zh-TW" sz="2000" dirty="0" err="1"/>
              <a:t>ResNet</a:t>
            </a:r>
            <a:r>
              <a:rPr lang="en-US" altLang="zh-TW" sz="2000" dirty="0"/>
              <a:t> model to bf16 using:</a:t>
            </a:r>
          </a:p>
          <a:p>
            <a:pPr marL="0" indent="0" algn="ctr">
              <a:buNone/>
            </a:pPr>
            <a:r>
              <a:rPr lang="en-US" altLang="zh-TW" sz="2000" dirty="0">
                <a:latin typeface="Consolas" panose="020B0609020204030204" pitchFamily="49" charset="0"/>
              </a:rPr>
              <a:t>python compile.py --model models\resnet_trained_for_cifar10.onnx</a:t>
            </a:r>
          </a:p>
          <a:p>
            <a:pPr marL="0" indent="0" algn="ctr">
              <a:buNone/>
            </a:pPr>
            <a:endParaRPr lang="en-US" altLang="zh-TW" sz="2000" dirty="0"/>
          </a:p>
          <a:p>
            <a:r>
              <a:rPr lang="en-US" altLang="zh-TW" sz="2000" dirty="0"/>
              <a:t>Expected output:</a:t>
            </a:r>
          </a:p>
          <a:p>
            <a:pPr marL="400050" lvl="1" indent="0">
              <a:buNone/>
            </a:pPr>
            <a:r>
              <a:rPr lang="en-US" altLang="zh-TW" sz="2000" dirty="0">
                <a:latin typeface="Consolas" panose="020B0609020204030204" pitchFamily="49" charset="0"/>
              </a:rPr>
              <a:t>[Vitis AI EP] No. of Operators : VAIML   124</a:t>
            </a:r>
          </a:p>
          <a:p>
            <a:pPr marL="400050" lvl="1" indent="0">
              <a:buNone/>
            </a:pPr>
            <a:r>
              <a:rPr lang="en-US" altLang="zh-TW" sz="2000" dirty="0">
                <a:latin typeface="Consolas" panose="020B0609020204030204" pitchFamily="49" charset="0"/>
              </a:rPr>
              <a:t>[Vitis AI EP] No. of Subgraphs : VAIML     1</a:t>
            </a:r>
          </a:p>
          <a:p>
            <a:pPr marL="400050" lvl="1" indent="0">
              <a:buNone/>
            </a:pPr>
            <a:r>
              <a:rPr lang="en-US" altLang="zh-TW" sz="2000" dirty="0">
                <a:latin typeface="Consolas" panose="020B0609020204030204" pitchFamily="49" charset="0"/>
              </a:rPr>
              <a:t>Done</a:t>
            </a:r>
            <a:endParaRPr lang="zh-TW" altLang="en-US" sz="2000" dirty="0">
              <a:latin typeface="Consolas" panose="020B0609020204030204" pitchFamily="49" charset="0"/>
            </a:endParaRPr>
          </a:p>
        </p:txBody>
      </p:sp>
      <p:sp>
        <p:nvSpPr>
          <p:cNvPr id="4" name="投影片編號版面配置區 3">
            <a:extLst>
              <a:ext uri="{FF2B5EF4-FFF2-40B4-BE49-F238E27FC236}">
                <a16:creationId xmlns:a16="http://schemas.microsoft.com/office/drawing/2014/main" id="{67B85B37-EB8E-445A-AE66-85ECFF9B43AB}"/>
              </a:ext>
            </a:extLst>
          </p:cNvPr>
          <p:cNvSpPr>
            <a:spLocks noGrp="1"/>
          </p:cNvSpPr>
          <p:nvPr>
            <p:ph type="sldNum" sz="quarter" idx="10"/>
          </p:nvPr>
        </p:nvSpPr>
        <p:spPr/>
        <p:txBody>
          <a:bodyPr/>
          <a:lstStyle/>
          <a:p>
            <a:pPr>
              <a:defRPr/>
            </a:pPr>
            <a:fld id="{CF627BE3-1269-44D5-A349-82FD5D94EBD8}" type="slidenum">
              <a:rPr lang="en-US" altLang="zh-TW" smtClean="0"/>
              <a:pPr>
                <a:defRPr/>
              </a:pPr>
              <a:t>14</a:t>
            </a:fld>
            <a:endParaRPr lang="en-US" altLang="zh-TW"/>
          </a:p>
        </p:txBody>
      </p:sp>
    </p:spTree>
    <p:extLst>
      <p:ext uri="{BB962C8B-B14F-4D97-AF65-F5344CB8AC3E}">
        <p14:creationId xmlns:p14="http://schemas.microsoft.com/office/powerpoint/2010/main" val="3208145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AEC04B-6C1E-482E-93D1-1E8F04F3DBF6}"/>
              </a:ext>
            </a:extLst>
          </p:cNvPr>
          <p:cNvSpPr>
            <a:spLocks noGrp="1"/>
          </p:cNvSpPr>
          <p:nvPr>
            <p:ph type="title"/>
          </p:nvPr>
        </p:nvSpPr>
        <p:spPr/>
        <p:txBody>
          <a:bodyPr/>
          <a:lstStyle/>
          <a:p>
            <a:r>
              <a:rPr lang="en-US" altLang="zh-TW" dirty="0"/>
              <a:t>Deploy Model</a:t>
            </a:r>
            <a:endParaRPr lang="zh-TW" altLang="en-US" dirty="0"/>
          </a:p>
        </p:txBody>
      </p:sp>
      <p:sp>
        <p:nvSpPr>
          <p:cNvPr id="3" name="內容版面配置區 2">
            <a:extLst>
              <a:ext uri="{FF2B5EF4-FFF2-40B4-BE49-F238E27FC236}">
                <a16:creationId xmlns:a16="http://schemas.microsoft.com/office/drawing/2014/main" id="{C3C05953-F874-404E-A57D-72F405B533F3}"/>
              </a:ext>
            </a:extLst>
          </p:cNvPr>
          <p:cNvSpPr>
            <a:spLocks noGrp="1"/>
          </p:cNvSpPr>
          <p:nvPr>
            <p:ph idx="1"/>
          </p:nvPr>
        </p:nvSpPr>
        <p:spPr/>
        <p:txBody>
          <a:bodyPr/>
          <a:lstStyle/>
          <a:p>
            <a:r>
              <a:rPr lang="en-US" altLang="zh-TW" sz="2000" dirty="0"/>
              <a:t>Inference on NPU:</a:t>
            </a:r>
          </a:p>
          <a:p>
            <a:pPr marL="0" indent="0" algn="ctr">
              <a:buNone/>
            </a:pPr>
            <a:r>
              <a:rPr lang="en-US" altLang="zh-TW" sz="2000" dirty="0">
                <a:latin typeface="Consolas" panose="020B0609020204030204" pitchFamily="49" charset="0"/>
              </a:rPr>
              <a:t> python predict.py --ep </a:t>
            </a:r>
            <a:r>
              <a:rPr lang="en-US" altLang="zh-TW" sz="2000" dirty="0" err="1">
                <a:latin typeface="Consolas" panose="020B0609020204030204" pitchFamily="49" charset="0"/>
              </a:rPr>
              <a:t>npu</a:t>
            </a:r>
            <a:endParaRPr lang="en-US" altLang="zh-TW" sz="2000" dirty="0">
              <a:latin typeface="Consolas" panose="020B0609020204030204" pitchFamily="49" charset="0"/>
            </a:endParaRPr>
          </a:p>
          <a:p>
            <a:endParaRPr lang="en-US" altLang="zh-TW" sz="2000" dirty="0"/>
          </a:p>
          <a:p>
            <a:r>
              <a:rPr lang="en-US" altLang="zh-TW" sz="2000" dirty="0"/>
              <a:t>Expected output:</a:t>
            </a:r>
          </a:p>
          <a:p>
            <a:pPr marL="400050" lvl="1" indent="0">
              <a:buNone/>
            </a:pPr>
            <a:r>
              <a:rPr lang="en-US" altLang="zh-TW" sz="2000" dirty="0">
                <a:latin typeface="Consolas" panose="020B0609020204030204" pitchFamily="49" charset="0"/>
              </a:rPr>
              <a:t>execution started on NPU</a:t>
            </a:r>
          </a:p>
          <a:p>
            <a:pPr marL="400050" lvl="1" indent="0">
              <a:buNone/>
            </a:pPr>
            <a:r>
              <a:rPr lang="en-US" altLang="zh-TW" sz="2000" dirty="0">
                <a:latin typeface="Consolas" panose="020B0609020204030204" pitchFamily="49" charset="0"/>
              </a:rPr>
              <a:t>[Vitis AI EP] No. of Operators : VAIML   124</a:t>
            </a:r>
          </a:p>
          <a:p>
            <a:pPr marL="400050" lvl="1" indent="0">
              <a:buNone/>
            </a:pPr>
            <a:r>
              <a:rPr lang="en-US" altLang="zh-TW" sz="2000" dirty="0">
                <a:latin typeface="Consolas" panose="020B0609020204030204" pitchFamily="49" charset="0"/>
              </a:rPr>
              <a:t>[Vitis AI EP] No. of Subgraphs : VAIML     1</a:t>
            </a:r>
          </a:p>
          <a:p>
            <a:pPr marL="400050" lvl="1" indent="0">
              <a:buNone/>
            </a:pPr>
            <a:r>
              <a:rPr lang="en-US" altLang="zh-TW" sz="2000" dirty="0">
                <a:latin typeface="Consolas" panose="020B0609020204030204" pitchFamily="49" charset="0"/>
              </a:rPr>
              <a:t>Image 0: Actual Label cat, Predicted Label cat</a:t>
            </a:r>
          </a:p>
          <a:p>
            <a:pPr marL="400050" lvl="1" indent="0">
              <a:buNone/>
            </a:pPr>
            <a:r>
              <a:rPr lang="en-US" altLang="zh-TW" sz="2000" dirty="0">
                <a:latin typeface="Consolas" panose="020B0609020204030204" pitchFamily="49" charset="0"/>
              </a:rPr>
              <a:t>Image 1: Actual Label ship, Predicted Label ship</a:t>
            </a:r>
          </a:p>
          <a:p>
            <a:pPr marL="400050" lvl="1" indent="0">
              <a:buNone/>
            </a:pPr>
            <a:r>
              <a:rPr lang="en-US" altLang="zh-TW" sz="2000" dirty="0">
                <a:latin typeface="Consolas" panose="020B0609020204030204" pitchFamily="49" charset="0"/>
              </a:rPr>
              <a:t>…</a:t>
            </a:r>
          </a:p>
          <a:p>
            <a:pPr marL="400050" lvl="1" indent="0">
              <a:buNone/>
            </a:pPr>
            <a:endParaRPr lang="en-US" altLang="zh-TW" sz="2000" dirty="0">
              <a:latin typeface="Consolas" panose="020B0609020204030204" pitchFamily="49" charset="0"/>
            </a:endParaRPr>
          </a:p>
          <a:p>
            <a:r>
              <a:rPr lang="en-US" altLang="zh-TW" sz="2000" dirty="0"/>
              <a:t>Inference on CPU:</a:t>
            </a:r>
          </a:p>
          <a:p>
            <a:pPr marL="0" indent="0" algn="ctr">
              <a:buNone/>
            </a:pPr>
            <a:r>
              <a:rPr lang="en-US" altLang="zh-TW" sz="2000" dirty="0">
                <a:latin typeface="Consolas" panose="020B0609020204030204" pitchFamily="49" charset="0"/>
              </a:rPr>
              <a:t> python predict.py</a:t>
            </a:r>
          </a:p>
          <a:p>
            <a:pPr marL="400050" lvl="1" indent="0">
              <a:buNone/>
            </a:pPr>
            <a:endParaRPr lang="en-US" altLang="zh-TW" sz="2400" dirty="0"/>
          </a:p>
        </p:txBody>
      </p:sp>
      <p:sp>
        <p:nvSpPr>
          <p:cNvPr id="4" name="投影片編號版面配置區 3">
            <a:extLst>
              <a:ext uri="{FF2B5EF4-FFF2-40B4-BE49-F238E27FC236}">
                <a16:creationId xmlns:a16="http://schemas.microsoft.com/office/drawing/2014/main" id="{94A3E5A2-3817-4F25-925F-22D8C4E45DE7}"/>
              </a:ext>
            </a:extLst>
          </p:cNvPr>
          <p:cNvSpPr>
            <a:spLocks noGrp="1"/>
          </p:cNvSpPr>
          <p:nvPr>
            <p:ph type="sldNum" sz="quarter" idx="10"/>
          </p:nvPr>
        </p:nvSpPr>
        <p:spPr/>
        <p:txBody>
          <a:bodyPr/>
          <a:lstStyle/>
          <a:p>
            <a:pPr>
              <a:defRPr/>
            </a:pPr>
            <a:fld id="{CF627BE3-1269-44D5-A349-82FD5D94EBD8}" type="slidenum">
              <a:rPr lang="en-US" altLang="zh-TW" smtClean="0"/>
              <a:pPr>
                <a:defRPr/>
              </a:pPr>
              <a:t>15</a:t>
            </a:fld>
            <a:endParaRPr lang="en-US" altLang="zh-TW"/>
          </a:p>
        </p:txBody>
      </p:sp>
    </p:spTree>
    <p:extLst>
      <p:ext uri="{BB962C8B-B14F-4D97-AF65-F5344CB8AC3E}">
        <p14:creationId xmlns:p14="http://schemas.microsoft.com/office/powerpoint/2010/main" val="789013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Preparations for Working With LLMs</a:t>
            </a:r>
            <a:endParaRPr lang="zh-TW" altLang="en-US" sz="5400" dirty="0"/>
          </a:p>
        </p:txBody>
      </p:sp>
    </p:spTree>
    <p:extLst>
      <p:ext uri="{BB962C8B-B14F-4D97-AF65-F5344CB8AC3E}">
        <p14:creationId xmlns:p14="http://schemas.microsoft.com/office/powerpoint/2010/main" val="1628953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7425AA-414D-4BF7-95B1-2DA2B8AF98BE}"/>
              </a:ext>
            </a:extLst>
          </p:cNvPr>
          <p:cNvSpPr>
            <a:spLocks noGrp="1"/>
          </p:cNvSpPr>
          <p:nvPr>
            <p:ph type="title"/>
          </p:nvPr>
        </p:nvSpPr>
        <p:spPr/>
        <p:txBody>
          <a:bodyPr/>
          <a:lstStyle/>
          <a:p>
            <a:r>
              <a:rPr lang="en-US" altLang="zh-TW" dirty="0"/>
              <a:t>Downloading LLMs</a:t>
            </a:r>
            <a:endParaRPr lang="zh-TW" altLang="en-US" dirty="0"/>
          </a:p>
        </p:txBody>
      </p:sp>
      <p:sp>
        <p:nvSpPr>
          <p:cNvPr id="3" name="內容版面配置區 2">
            <a:extLst>
              <a:ext uri="{FF2B5EF4-FFF2-40B4-BE49-F238E27FC236}">
                <a16:creationId xmlns:a16="http://schemas.microsoft.com/office/drawing/2014/main" id="{7B89610F-EEEB-4B53-BC30-629CB93091FD}"/>
              </a:ext>
            </a:extLst>
          </p:cNvPr>
          <p:cNvSpPr>
            <a:spLocks noGrp="1"/>
          </p:cNvSpPr>
          <p:nvPr>
            <p:ph idx="1"/>
          </p:nvPr>
        </p:nvSpPr>
        <p:spPr>
          <a:xfrm>
            <a:off x="526725" y="1050131"/>
            <a:ext cx="11152717" cy="4757737"/>
          </a:xfrm>
        </p:spPr>
        <p:txBody>
          <a:bodyPr/>
          <a:lstStyle/>
          <a:p>
            <a:r>
              <a:rPr lang="en-US" altLang="zh-TW" sz="2000" dirty="0"/>
              <a:t>Where can I find LLM models: </a:t>
            </a:r>
            <a:r>
              <a:rPr lang="en-US" altLang="zh-TW" sz="2000" dirty="0">
                <a:hlinkClick r:id="rId2"/>
              </a:rPr>
              <a:t>https://huggingface.co/</a:t>
            </a:r>
            <a:endParaRPr lang="en-US" altLang="zh-TW" sz="2000" dirty="0"/>
          </a:p>
          <a:p>
            <a:r>
              <a:rPr lang="en-US" altLang="zh-TW" sz="2000" dirty="0"/>
              <a:t>You can find trending (new) models on the home page</a:t>
            </a:r>
          </a:p>
          <a:p>
            <a:r>
              <a:rPr lang="en-US" altLang="zh-TW" sz="2000" dirty="0"/>
              <a:t>Hugging Face has the </a:t>
            </a:r>
            <a:r>
              <a:rPr lang="en-US" altLang="zh-TW" sz="2000" b="1" dirty="0"/>
              <a:t>widest selection of models </a:t>
            </a:r>
            <a:r>
              <a:rPr lang="en-US" altLang="zh-TW" sz="2000" dirty="0"/>
              <a:t>to sample</a:t>
            </a:r>
            <a:endParaRPr lang="zh-TW" altLang="en-US" sz="2000" dirty="0"/>
          </a:p>
        </p:txBody>
      </p:sp>
      <p:pic>
        <p:nvPicPr>
          <p:cNvPr id="9" name="圖片 8">
            <a:extLst>
              <a:ext uri="{FF2B5EF4-FFF2-40B4-BE49-F238E27FC236}">
                <a16:creationId xmlns:a16="http://schemas.microsoft.com/office/drawing/2014/main" id="{D2C29D53-29FE-426A-8903-C24AB782A6AC}"/>
              </a:ext>
            </a:extLst>
          </p:cNvPr>
          <p:cNvPicPr>
            <a:picLocks noChangeAspect="1"/>
          </p:cNvPicPr>
          <p:nvPr/>
        </p:nvPicPr>
        <p:blipFill>
          <a:blip r:embed="rId3"/>
          <a:stretch>
            <a:fillRect/>
          </a:stretch>
        </p:blipFill>
        <p:spPr>
          <a:xfrm>
            <a:off x="526725" y="2361044"/>
            <a:ext cx="7336070" cy="3327623"/>
          </a:xfrm>
          <a:prstGeom prst="rect">
            <a:avLst/>
          </a:prstGeom>
        </p:spPr>
      </p:pic>
      <p:sp>
        <p:nvSpPr>
          <p:cNvPr id="4" name="投影片編號版面配置區 3">
            <a:extLst>
              <a:ext uri="{FF2B5EF4-FFF2-40B4-BE49-F238E27FC236}">
                <a16:creationId xmlns:a16="http://schemas.microsoft.com/office/drawing/2014/main" id="{1A9313BE-FE41-4E73-8C4A-A446E7B086BD}"/>
              </a:ext>
            </a:extLst>
          </p:cNvPr>
          <p:cNvSpPr>
            <a:spLocks noGrp="1"/>
          </p:cNvSpPr>
          <p:nvPr>
            <p:ph type="sldNum" sz="quarter" idx="10"/>
          </p:nvPr>
        </p:nvSpPr>
        <p:spPr/>
        <p:txBody>
          <a:bodyPr/>
          <a:lstStyle/>
          <a:p>
            <a:pPr>
              <a:defRPr/>
            </a:pPr>
            <a:fld id="{CF627BE3-1269-44D5-A349-82FD5D94EBD8}" type="slidenum">
              <a:rPr lang="en-US" altLang="zh-TW" smtClean="0"/>
              <a:pPr>
                <a:defRPr/>
              </a:pPr>
              <a:t>17</a:t>
            </a:fld>
            <a:endParaRPr lang="en-US" altLang="zh-TW"/>
          </a:p>
        </p:txBody>
      </p:sp>
      <p:pic>
        <p:nvPicPr>
          <p:cNvPr id="7" name="Picture 6">
            <a:extLst>
              <a:ext uri="{FF2B5EF4-FFF2-40B4-BE49-F238E27FC236}">
                <a16:creationId xmlns:a16="http://schemas.microsoft.com/office/drawing/2014/main" id="{08641ADF-BB03-8A79-CB06-314148D24059}"/>
              </a:ext>
            </a:extLst>
          </p:cNvPr>
          <p:cNvPicPr>
            <a:picLocks noChangeAspect="1"/>
          </p:cNvPicPr>
          <p:nvPr/>
        </p:nvPicPr>
        <p:blipFill>
          <a:blip r:embed="rId4"/>
          <a:stretch>
            <a:fillRect/>
          </a:stretch>
        </p:blipFill>
        <p:spPr>
          <a:xfrm>
            <a:off x="8112793" y="702866"/>
            <a:ext cx="4010054" cy="5229263"/>
          </a:xfrm>
          <a:prstGeom prst="rect">
            <a:avLst/>
          </a:prstGeom>
        </p:spPr>
      </p:pic>
      <p:sp>
        <p:nvSpPr>
          <p:cNvPr id="8" name="TextBox 7">
            <a:extLst>
              <a:ext uri="{FF2B5EF4-FFF2-40B4-BE49-F238E27FC236}">
                <a16:creationId xmlns:a16="http://schemas.microsoft.com/office/drawing/2014/main" id="{CFB60122-6C69-88DB-F020-6CD478E3DC86}"/>
              </a:ext>
            </a:extLst>
          </p:cNvPr>
          <p:cNvSpPr txBox="1"/>
          <p:nvPr/>
        </p:nvSpPr>
        <p:spPr>
          <a:xfrm>
            <a:off x="1110293" y="5952178"/>
            <a:ext cx="6017342" cy="369332"/>
          </a:xfrm>
          <a:prstGeom prst="rect">
            <a:avLst/>
          </a:prstGeom>
          <a:noFill/>
        </p:spPr>
        <p:txBody>
          <a:bodyPr wrap="square" rtlCol="0">
            <a:spAutoFit/>
          </a:bodyPr>
          <a:lstStyle/>
          <a:p>
            <a:pPr algn="ctr"/>
            <a:r>
              <a:rPr lang="en-US" dirty="0"/>
              <a:t>Example of what a model’s Hugging Face page looks like</a:t>
            </a:r>
          </a:p>
        </p:txBody>
      </p:sp>
    </p:spTree>
    <p:extLst>
      <p:ext uri="{BB962C8B-B14F-4D97-AF65-F5344CB8AC3E}">
        <p14:creationId xmlns:p14="http://schemas.microsoft.com/office/powerpoint/2010/main" val="2207443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7BC434-6B0A-417C-9AE9-B7C68CC0B114}"/>
              </a:ext>
            </a:extLst>
          </p:cNvPr>
          <p:cNvSpPr>
            <a:spLocks noGrp="1"/>
          </p:cNvSpPr>
          <p:nvPr>
            <p:ph type="title"/>
          </p:nvPr>
        </p:nvSpPr>
        <p:spPr/>
        <p:txBody>
          <a:bodyPr/>
          <a:lstStyle/>
          <a:p>
            <a:r>
              <a:rPr lang="en-US" altLang="zh-TW" dirty="0"/>
              <a:t>Downloading LLMs (1) – Manual Download</a:t>
            </a:r>
            <a:endParaRPr lang="zh-TW" altLang="en-US" dirty="0"/>
          </a:p>
        </p:txBody>
      </p:sp>
      <p:pic>
        <p:nvPicPr>
          <p:cNvPr id="10" name="內容版面配置區 9">
            <a:extLst>
              <a:ext uri="{FF2B5EF4-FFF2-40B4-BE49-F238E27FC236}">
                <a16:creationId xmlns:a16="http://schemas.microsoft.com/office/drawing/2014/main" id="{A86DE2AD-918A-41E2-8F20-8EFE02626671}"/>
              </a:ext>
            </a:extLst>
          </p:cNvPr>
          <p:cNvPicPr>
            <a:picLocks noGrp="1" noChangeAspect="1"/>
          </p:cNvPicPr>
          <p:nvPr>
            <p:ph idx="1"/>
          </p:nvPr>
        </p:nvPicPr>
        <p:blipFill>
          <a:blip r:embed="rId2"/>
          <a:stretch>
            <a:fillRect/>
          </a:stretch>
        </p:blipFill>
        <p:spPr>
          <a:xfrm>
            <a:off x="830448" y="1439863"/>
            <a:ext cx="10710492" cy="4757737"/>
          </a:xfrm>
        </p:spPr>
      </p:pic>
      <p:sp>
        <p:nvSpPr>
          <p:cNvPr id="4" name="投影片編號版面配置區 3">
            <a:extLst>
              <a:ext uri="{FF2B5EF4-FFF2-40B4-BE49-F238E27FC236}">
                <a16:creationId xmlns:a16="http://schemas.microsoft.com/office/drawing/2014/main" id="{F8F07287-00AC-4761-9EB9-22DDBD3AD6CF}"/>
              </a:ext>
            </a:extLst>
          </p:cNvPr>
          <p:cNvSpPr>
            <a:spLocks noGrp="1"/>
          </p:cNvSpPr>
          <p:nvPr>
            <p:ph type="sldNum" sz="quarter" idx="10"/>
          </p:nvPr>
        </p:nvSpPr>
        <p:spPr/>
        <p:txBody>
          <a:bodyPr/>
          <a:lstStyle/>
          <a:p>
            <a:pPr>
              <a:defRPr/>
            </a:pPr>
            <a:fld id="{CF627BE3-1269-44D5-A349-82FD5D94EBD8}" type="slidenum">
              <a:rPr lang="en-US" altLang="zh-TW" smtClean="0"/>
              <a:pPr>
                <a:defRPr/>
              </a:pPr>
              <a:t>18</a:t>
            </a:fld>
            <a:endParaRPr lang="en-US" altLang="zh-TW"/>
          </a:p>
        </p:txBody>
      </p:sp>
      <p:sp>
        <p:nvSpPr>
          <p:cNvPr id="7" name="矩形 6">
            <a:extLst>
              <a:ext uri="{FF2B5EF4-FFF2-40B4-BE49-F238E27FC236}">
                <a16:creationId xmlns:a16="http://schemas.microsoft.com/office/drawing/2014/main" id="{E8549323-4570-4137-9A16-B638754FC669}"/>
              </a:ext>
            </a:extLst>
          </p:cNvPr>
          <p:cNvSpPr/>
          <p:nvPr/>
        </p:nvSpPr>
        <p:spPr bwMode="auto">
          <a:xfrm>
            <a:off x="1745065" y="2768581"/>
            <a:ext cx="1349828" cy="37011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Tree>
    <p:extLst>
      <p:ext uri="{BB962C8B-B14F-4D97-AF65-F5344CB8AC3E}">
        <p14:creationId xmlns:p14="http://schemas.microsoft.com/office/powerpoint/2010/main" val="3326606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內容版面配置區 9">
            <a:extLst>
              <a:ext uri="{FF2B5EF4-FFF2-40B4-BE49-F238E27FC236}">
                <a16:creationId xmlns:a16="http://schemas.microsoft.com/office/drawing/2014/main" id="{A7A72C99-FEF7-4BFD-A84A-BA7B1FBD197B}"/>
              </a:ext>
            </a:extLst>
          </p:cNvPr>
          <p:cNvPicPr>
            <a:picLocks noChangeAspect="1"/>
          </p:cNvPicPr>
          <p:nvPr/>
        </p:nvPicPr>
        <p:blipFill rotWithShape="1">
          <a:blip r:embed="rId2"/>
          <a:srcRect b="51900"/>
          <a:stretch/>
        </p:blipFill>
        <p:spPr bwMode="auto">
          <a:xfrm>
            <a:off x="1256371" y="893255"/>
            <a:ext cx="10710492" cy="228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a:extLst>
              <a:ext uri="{FF2B5EF4-FFF2-40B4-BE49-F238E27FC236}">
                <a16:creationId xmlns:a16="http://schemas.microsoft.com/office/drawing/2014/main" id="{297BC434-6B0A-417C-9AE9-B7C68CC0B114}"/>
              </a:ext>
            </a:extLst>
          </p:cNvPr>
          <p:cNvSpPr>
            <a:spLocks noGrp="1"/>
          </p:cNvSpPr>
          <p:nvPr>
            <p:ph type="title"/>
          </p:nvPr>
        </p:nvSpPr>
        <p:spPr/>
        <p:txBody>
          <a:bodyPr/>
          <a:lstStyle/>
          <a:p>
            <a:r>
              <a:rPr lang="en-US" altLang="zh-TW" sz="3200" dirty="0"/>
              <a:t>Downloading LLMs (2) - Git</a:t>
            </a:r>
            <a:endParaRPr lang="zh-TW" altLang="en-US" sz="3200" dirty="0"/>
          </a:p>
        </p:txBody>
      </p:sp>
      <p:pic>
        <p:nvPicPr>
          <p:cNvPr id="10" name="內容版面配置區 9">
            <a:extLst>
              <a:ext uri="{FF2B5EF4-FFF2-40B4-BE49-F238E27FC236}">
                <a16:creationId xmlns:a16="http://schemas.microsoft.com/office/drawing/2014/main" id="{76EFB183-97D3-4800-B999-BA38CD998238}"/>
              </a:ext>
            </a:extLst>
          </p:cNvPr>
          <p:cNvPicPr>
            <a:picLocks noGrp="1" noChangeAspect="1"/>
          </p:cNvPicPr>
          <p:nvPr>
            <p:ph idx="1"/>
          </p:nvPr>
        </p:nvPicPr>
        <p:blipFill rotWithShape="1">
          <a:blip r:embed="rId3"/>
          <a:srcRect b="28454"/>
          <a:stretch/>
        </p:blipFill>
        <p:spPr>
          <a:xfrm>
            <a:off x="843813" y="3309264"/>
            <a:ext cx="6614733" cy="2900618"/>
          </a:xfrm>
        </p:spPr>
      </p:pic>
      <p:sp>
        <p:nvSpPr>
          <p:cNvPr id="4" name="投影片編號版面配置區 3">
            <a:extLst>
              <a:ext uri="{FF2B5EF4-FFF2-40B4-BE49-F238E27FC236}">
                <a16:creationId xmlns:a16="http://schemas.microsoft.com/office/drawing/2014/main" id="{F8F07287-00AC-4761-9EB9-22DDBD3AD6CF}"/>
              </a:ext>
            </a:extLst>
          </p:cNvPr>
          <p:cNvSpPr>
            <a:spLocks noGrp="1"/>
          </p:cNvSpPr>
          <p:nvPr>
            <p:ph type="sldNum" sz="quarter" idx="10"/>
          </p:nvPr>
        </p:nvSpPr>
        <p:spPr/>
        <p:txBody>
          <a:bodyPr/>
          <a:lstStyle/>
          <a:p>
            <a:pPr>
              <a:defRPr/>
            </a:pPr>
            <a:fld id="{CF627BE3-1269-44D5-A349-82FD5D94EBD8}" type="slidenum">
              <a:rPr lang="en-US" altLang="zh-TW" smtClean="0"/>
              <a:pPr>
                <a:defRPr/>
              </a:pPr>
              <a:t>19</a:t>
            </a:fld>
            <a:endParaRPr lang="en-US" altLang="zh-TW"/>
          </a:p>
        </p:txBody>
      </p:sp>
      <p:sp>
        <p:nvSpPr>
          <p:cNvPr id="5" name="矩形 6">
            <a:extLst>
              <a:ext uri="{FF2B5EF4-FFF2-40B4-BE49-F238E27FC236}">
                <a16:creationId xmlns:a16="http://schemas.microsoft.com/office/drawing/2014/main" id="{BC9F2C15-86AC-3E8E-4693-76C66086B80D}"/>
              </a:ext>
            </a:extLst>
          </p:cNvPr>
          <p:cNvSpPr/>
          <p:nvPr/>
        </p:nvSpPr>
        <p:spPr bwMode="auto">
          <a:xfrm>
            <a:off x="9154724" y="2283788"/>
            <a:ext cx="190465" cy="19317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cxnSp>
        <p:nvCxnSpPr>
          <p:cNvPr id="7" name="Straight Arrow Connector 6">
            <a:extLst>
              <a:ext uri="{FF2B5EF4-FFF2-40B4-BE49-F238E27FC236}">
                <a16:creationId xmlns:a16="http://schemas.microsoft.com/office/drawing/2014/main" id="{6C6DC4FF-9B31-91CC-405E-7375D08170D9}"/>
              </a:ext>
            </a:extLst>
          </p:cNvPr>
          <p:cNvCxnSpPr/>
          <p:nvPr/>
        </p:nvCxnSpPr>
        <p:spPr bwMode="auto">
          <a:xfrm flipH="1">
            <a:off x="6096000" y="2375326"/>
            <a:ext cx="3067664" cy="1740309"/>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116168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38809E-4714-4734-B649-E4D39425142C}"/>
              </a:ext>
            </a:extLst>
          </p:cNvPr>
          <p:cNvSpPr>
            <a:spLocks noGrp="1"/>
          </p:cNvSpPr>
          <p:nvPr>
            <p:ph type="title"/>
          </p:nvPr>
        </p:nvSpPr>
        <p:spPr/>
        <p:txBody>
          <a:bodyPr/>
          <a:lstStyle/>
          <a:p>
            <a:r>
              <a:rPr lang="en-US" altLang="zh-TW" sz="4000" dirty="0"/>
              <a:t>Lesson Outline</a:t>
            </a:r>
          </a:p>
        </p:txBody>
      </p:sp>
      <p:sp>
        <p:nvSpPr>
          <p:cNvPr id="3" name="內容版面配置區 2">
            <a:extLst>
              <a:ext uri="{FF2B5EF4-FFF2-40B4-BE49-F238E27FC236}">
                <a16:creationId xmlns:a16="http://schemas.microsoft.com/office/drawing/2014/main" id="{2F4D1E6E-1D20-4E8F-AA86-85FEEEF40A3C}"/>
              </a:ext>
            </a:extLst>
          </p:cNvPr>
          <p:cNvSpPr>
            <a:spLocks noGrp="1"/>
          </p:cNvSpPr>
          <p:nvPr>
            <p:ph idx="1"/>
          </p:nvPr>
        </p:nvSpPr>
        <p:spPr>
          <a:xfrm>
            <a:off x="609600" y="1206499"/>
            <a:ext cx="11152717" cy="4757737"/>
          </a:xfrm>
        </p:spPr>
        <p:txBody>
          <a:bodyPr/>
          <a:lstStyle/>
          <a:p>
            <a:pPr marL="514350" indent="-514350">
              <a:buFont typeface="+mj-lt"/>
              <a:buAutoNum type="arabicPeriod"/>
            </a:pPr>
            <a:r>
              <a:rPr lang="en-US" altLang="zh-TW" sz="2000" b="0" i="0" dirty="0">
                <a:solidFill>
                  <a:srgbClr val="000000"/>
                </a:solidFill>
                <a:effectLst/>
                <a:latin typeface="Arial" panose="020B0604020202020204" pitchFamily="34" charset="0"/>
              </a:rPr>
              <a:t>Setting Up Your AMD AI PC</a:t>
            </a:r>
          </a:p>
          <a:p>
            <a:pPr marL="514350" indent="-514350">
              <a:buFont typeface="+mj-lt"/>
              <a:buAutoNum type="arabicPeriod"/>
            </a:pPr>
            <a:r>
              <a:rPr lang="en-US" altLang="zh-TW" sz="2000" dirty="0">
                <a:solidFill>
                  <a:srgbClr val="000000"/>
                </a:solidFill>
                <a:latin typeface="Arial" panose="020B0604020202020204" pitchFamily="34" charset="0"/>
              </a:rPr>
              <a:t>Performing Computer Vision Tasks on </a:t>
            </a:r>
            <a:r>
              <a:rPr lang="en-US" altLang="zh-TW" sz="2000" b="0" i="0" dirty="0">
                <a:solidFill>
                  <a:srgbClr val="000000"/>
                </a:solidFill>
                <a:effectLst/>
                <a:latin typeface="Arial" panose="020B0604020202020204" pitchFamily="34" charset="0"/>
              </a:rPr>
              <a:t>Ryzen AI PC</a:t>
            </a:r>
          </a:p>
          <a:p>
            <a:pPr marL="514350" indent="-514350">
              <a:buFont typeface="+mj-lt"/>
              <a:buAutoNum type="arabicPeriod"/>
            </a:pPr>
            <a:r>
              <a:rPr lang="en-US" altLang="zh-TW" sz="2000" dirty="0"/>
              <a:t>Preparations for Working With LLMs</a:t>
            </a:r>
            <a:endParaRPr lang="en-US" altLang="zh-TW" sz="2000" b="0" i="0" dirty="0">
              <a:solidFill>
                <a:srgbClr val="000000"/>
              </a:solidFill>
              <a:effectLst/>
              <a:latin typeface="Arial" panose="020B0604020202020204" pitchFamily="34" charset="0"/>
            </a:endParaRPr>
          </a:p>
          <a:p>
            <a:pPr marL="514350" indent="-514350">
              <a:buFont typeface="+mj-lt"/>
              <a:buAutoNum type="arabicPeriod"/>
            </a:pPr>
            <a:r>
              <a:rPr lang="en-US" altLang="zh-TW" sz="2000" b="0" i="0" dirty="0">
                <a:solidFill>
                  <a:srgbClr val="000000"/>
                </a:solidFill>
                <a:effectLst/>
                <a:latin typeface="Arial" panose="020B0604020202020204" pitchFamily="34" charset="0"/>
              </a:rPr>
              <a:t>LLM Deployment Using Ryzen AI PC </a:t>
            </a:r>
            <a:r>
              <a:rPr lang="en-US" altLang="zh-TW" sz="2000" dirty="0"/>
              <a:t>(</a:t>
            </a:r>
            <a:r>
              <a:rPr lang="en-US" altLang="zh-TW" sz="2000" dirty="0" err="1"/>
              <a:t>Ollama</a:t>
            </a:r>
            <a:r>
              <a:rPr lang="en-US" altLang="zh-TW" sz="2000" dirty="0"/>
              <a:t>/Lemonade)</a:t>
            </a:r>
            <a:endParaRPr lang="en-US" altLang="zh-TW" sz="2000" b="0" i="0" dirty="0">
              <a:solidFill>
                <a:srgbClr val="000000"/>
              </a:solidFill>
              <a:effectLst/>
              <a:latin typeface="Arial" panose="020B0604020202020204" pitchFamily="34" charset="0"/>
            </a:endParaRPr>
          </a:p>
          <a:p>
            <a:pPr marL="514350" indent="-514350">
              <a:buFont typeface="+mj-lt"/>
              <a:buAutoNum type="arabicPeriod"/>
            </a:pPr>
            <a:r>
              <a:rPr lang="en-US" altLang="zh-TW" sz="2000" b="0" i="0" dirty="0">
                <a:solidFill>
                  <a:srgbClr val="000000"/>
                </a:solidFill>
                <a:effectLst/>
                <a:latin typeface="Arial" panose="020B0604020202020204" pitchFamily="34" charset="0"/>
              </a:rPr>
              <a:t>Function Calling Application</a:t>
            </a:r>
          </a:p>
          <a:p>
            <a:pPr marL="514350" indent="-514350">
              <a:buFont typeface="+mj-lt"/>
              <a:buAutoNum type="arabicPeriod"/>
            </a:pPr>
            <a:r>
              <a:rPr lang="en-US" altLang="zh-TW" sz="2000" b="0" i="0" dirty="0">
                <a:solidFill>
                  <a:srgbClr val="000000"/>
                </a:solidFill>
                <a:effectLst/>
                <a:latin typeface="Arial" panose="020B0604020202020204" pitchFamily="34" charset="0"/>
              </a:rPr>
              <a:t>RAG Using </a:t>
            </a:r>
            <a:r>
              <a:rPr lang="en-US" altLang="zh-TW" sz="2000" b="0" i="0" dirty="0" err="1">
                <a:solidFill>
                  <a:srgbClr val="000000"/>
                </a:solidFill>
                <a:effectLst/>
                <a:latin typeface="Arial" panose="020B0604020202020204" pitchFamily="34" charset="0"/>
              </a:rPr>
              <a:t>SentenceTransformer</a:t>
            </a:r>
            <a:endParaRPr lang="en-US" altLang="zh-TW" sz="2000" b="0" i="0" dirty="0">
              <a:solidFill>
                <a:srgbClr val="000000"/>
              </a:solidFill>
              <a:effectLst/>
              <a:latin typeface="Arial" panose="020B0604020202020204" pitchFamily="34" charset="0"/>
            </a:endParaRPr>
          </a:p>
          <a:p>
            <a:pPr marL="514350" indent="-514350">
              <a:buFont typeface="+mj-lt"/>
              <a:buAutoNum type="arabicPeriod"/>
            </a:pPr>
            <a:endParaRPr lang="en-US" altLang="zh-TW" sz="2000" b="0" i="0" dirty="0">
              <a:solidFill>
                <a:srgbClr val="000000"/>
              </a:solidFill>
              <a:effectLst/>
              <a:latin typeface="Arial" panose="020B0604020202020204" pitchFamily="34" charset="0"/>
            </a:endParaRPr>
          </a:p>
        </p:txBody>
      </p:sp>
      <p:sp>
        <p:nvSpPr>
          <p:cNvPr id="4" name="投影片編號版面配置區 3">
            <a:extLst>
              <a:ext uri="{FF2B5EF4-FFF2-40B4-BE49-F238E27FC236}">
                <a16:creationId xmlns:a16="http://schemas.microsoft.com/office/drawing/2014/main" id="{077D410D-7EF9-4504-A530-D91317B07BCE}"/>
              </a:ext>
            </a:extLst>
          </p:cNvPr>
          <p:cNvSpPr>
            <a:spLocks noGrp="1"/>
          </p:cNvSpPr>
          <p:nvPr>
            <p:ph type="sldNum" sz="quarter" idx="10"/>
          </p:nvPr>
        </p:nvSpPr>
        <p:spPr/>
        <p:txBody>
          <a:bodyPr/>
          <a:lstStyle/>
          <a:p>
            <a:pPr>
              <a:defRPr/>
            </a:pPr>
            <a:fld id="{CF627BE3-1269-44D5-A349-82FD5D94EBD8}" type="slidenum">
              <a:rPr lang="en-US" altLang="zh-TW" smtClean="0"/>
              <a:pPr>
                <a:defRPr/>
              </a:pPr>
              <a:t>2</a:t>
            </a:fld>
            <a:endParaRPr lang="en-US" altLang="zh-TW"/>
          </a:p>
        </p:txBody>
      </p:sp>
      <p:sp>
        <p:nvSpPr>
          <p:cNvPr id="6" name="文字方塊 5">
            <a:extLst>
              <a:ext uri="{FF2B5EF4-FFF2-40B4-BE49-F238E27FC236}">
                <a16:creationId xmlns:a16="http://schemas.microsoft.com/office/drawing/2014/main" id="{8475D98D-1372-43EF-B592-96FC520D6777}"/>
              </a:ext>
            </a:extLst>
          </p:cNvPr>
          <p:cNvSpPr txBox="1"/>
          <p:nvPr/>
        </p:nvSpPr>
        <p:spPr>
          <a:xfrm>
            <a:off x="6956461" y="4511601"/>
            <a:ext cx="5351318" cy="646331"/>
          </a:xfrm>
          <a:prstGeom prst="rect">
            <a:avLst/>
          </a:prstGeom>
          <a:noFill/>
        </p:spPr>
        <p:txBody>
          <a:bodyPr wrap="square">
            <a:spAutoFit/>
          </a:bodyPr>
          <a:lstStyle/>
          <a:p>
            <a:pPr lvl="1"/>
            <a:r>
              <a:rPr lang="en-US" altLang="zh-TW" sz="1800" dirty="0"/>
              <a:t>Code and slides can be found at: </a:t>
            </a:r>
            <a:r>
              <a:rPr lang="en-US" altLang="zh-TW" sz="1800" dirty="0">
                <a:hlinkClick r:id="rId3"/>
              </a:rPr>
              <a:t>https://github.com/jonathansimple/amd-ai-pc</a:t>
            </a:r>
            <a:r>
              <a:rPr lang="en-US" altLang="zh-TW" sz="1800" dirty="0"/>
              <a:t> </a:t>
            </a:r>
          </a:p>
        </p:txBody>
      </p:sp>
      <p:pic>
        <p:nvPicPr>
          <p:cNvPr id="8" name="圖片 7">
            <a:extLst>
              <a:ext uri="{FF2B5EF4-FFF2-40B4-BE49-F238E27FC236}">
                <a16:creationId xmlns:a16="http://schemas.microsoft.com/office/drawing/2014/main" id="{50AB3C2C-00E8-448D-928C-D949C8BBB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4240" y="893764"/>
            <a:ext cx="3595760" cy="3595760"/>
          </a:xfrm>
          <a:prstGeom prst="rect">
            <a:avLst/>
          </a:prstGeom>
        </p:spPr>
      </p:pic>
    </p:spTree>
    <p:extLst>
      <p:ext uri="{BB962C8B-B14F-4D97-AF65-F5344CB8AC3E}">
        <p14:creationId xmlns:p14="http://schemas.microsoft.com/office/powerpoint/2010/main" val="4208502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62B46065-0733-419F-82D1-1BE0B4D894A9}"/>
              </a:ext>
            </a:extLst>
          </p:cNvPr>
          <p:cNvPicPr>
            <a:picLocks noChangeAspect="1"/>
          </p:cNvPicPr>
          <p:nvPr/>
        </p:nvPicPr>
        <p:blipFill>
          <a:blip r:embed="rId2"/>
          <a:stretch>
            <a:fillRect/>
          </a:stretch>
        </p:blipFill>
        <p:spPr>
          <a:xfrm>
            <a:off x="0" y="1206499"/>
            <a:ext cx="12192000" cy="1983266"/>
          </a:xfrm>
          <a:prstGeom prst="rect">
            <a:avLst/>
          </a:prstGeom>
        </p:spPr>
      </p:pic>
      <p:sp>
        <p:nvSpPr>
          <p:cNvPr id="2" name="標題 1">
            <a:extLst>
              <a:ext uri="{FF2B5EF4-FFF2-40B4-BE49-F238E27FC236}">
                <a16:creationId xmlns:a16="http://schemas.microsoft.com/office/drawing/2014/main" id="{1BDEB08D-E566-42FB-8D49-CBA1A11B8572}"/>
              </a:ext>
            </a:extLst>
          </p:cNvPr>
          <p:cNvSpPr>
            <a:spLocks noGrp="1"/>
          </p:cNvSpPr>
          <p:nvPr>
            <p:ph type="title"/>
          </p:nvPr>
        </p:nvSpPr>
        <p:spPr/>
        <p:txBody>
          <a:bodyPr/>
          <a:lstStyle/>
          <a:p>
            <a:r>
              <a:rPr lang="en-US" altLang="zh-TW" sz="3600" dirty="0"/>
              <a:t>Downloading LLMs (3) – Hugging Face/Transformers </a:t>
            </a:r>
            <a:endParaRPr lang="zh-TW" altLang="en-US" sz="3600" dirty="0"/>
          </a:p>
        </p:txBody>
      </p:sp>
      <p:sp>
        <p:nvSpPr>
          <p:cNvPr id="3" name="內容版面配置區 2">
            <a:extLst>
              <a:ext uri="{FF2B5EF4-FFF2-40B4-BE49-F238E27FC236}">
                <a16:creationId xmlns:a16="http://schemas.microsoft.com/office/drawing/2014/main" id="{A09ABBC9-3391-4CE6-874C-D58364E259F9}"/>
              </a:ext>
            </a:extLst>
          </p:cNvPr>
          <p:cNvSpPr>
            <a:spLocks noGrp="1"/>
          </p:cNvSpPr>
          <p:nvPr>
            <p:ph idx="1"/>
          </p:nvPr>
        </p:nvSpPr>
        <p:spPr>
          <a:xfrm>
            <a:off x="108857" y="3609757"/>
            <a:ext cx="11898085" cy="2352641"/>
          </a:xfrm>
        </p:spPr>
        <p:txBody>
          <a:bodyPr/>
          <a:lstStyle/>
          <a:p>
            <a:pPr marL="0" indent="0">
              <a:buNone/>
            </a:pPr>
            <a:r>
              <a:rPr lang="en-US" altLang="zh-TW" sz="1600" b="1" dirty="0"/>
              <a:t>Running models hosted on Hugging Face</a:t>
            </a:r>
            <a:r>
              <a:rPr lang="en-US" altLang="zh-TW" sz="1600" dirty="0"/>
              <a:t> (this will save the models inside the Hugging Face library folder)</a:t>
            </a:r>
            <a:r>
              <a:rPr lang="en-US" altLang="zh-TW" sz="1600" b="1" dirty="0"/>
              <a:t>:</a:t>
            </a:r>
          </a:p>
          <a:p>
            <a:pPr marL="0" indent="0">
              <a:buNone/>
            </a:pPr>
            <a:r>
              <a:rPr lang="en-US" altLang="zh-TW" sz="1600" dirty="0"/>
              <a:t>tokenizer = </a:t>
            </a:r>
            <a:r>
              <a:rPr lang="en-US" altLang="zh-TW" sz="1600" dirty="0" err="1"/>
              <a:t>AutoTokenizer.from_pretrained</a:t>
            </a:r>
            <a:r>
              <a:rPr lang="en-US" altLang="zh-TW" sz="1600" dirty="0"/>
              <a:t>(</a:t>
            </a:r>
            <a:r>
              <a:rPr lang="en-US" altLang="zh-TW" sz="1600" b="1" dirty="0">
                <a:solidFill>
                  <a:srgbClr val="FF0000"/>
                </a:solidFill>
              </a:rPr>
              <a:t>"google/gemma-2-2b-it"</a:t>
            </a:r>
            <a:r>
              <a:rPr lang="en-US" altLang="zh-TW" sz="1600" dirty="0"/>
              <a:t>, </a:t>
            </a:r>
            <a:r>
              <a:rPr lang="en-US" altLang="zh-TW" sz="1600" dirty="0" err="1"/>
              <a:t>trust_remote_code</a:t>
            </a:r>
            <a:r>
              <a:rPr lang="en-US" altLang="zh-TW" sz="1600" dirty="0"/>
              <a:t>=True)</a:t>
            </a:r>
          </a:p>
          <a:p>
            <a:pPr marL="0" indent="0">
              <a:buNone/>
            </a:pPr>
            <a:r>
              <a:rPr lang="en-US" altLang="zh-TW" sz="1600" dirty="0"/>
              <a:t>model = </a:t>
            </a:r>
            <a:r>
              <a:rPr lang="en-US" altLang="zh-TW" sz="1600" dirty="0" err="1"/>
              <a:t>AutoModelForCausalLM.from_pretrained</a:t>
            </a:r>
            <a:r>
              <a:rPr lang="en-US" altLang="zh-TW" sz="1600" dirty="0"/>
              <a:t>(</a:t>
            </a:r>
            <a:r>
              <a:rPr lang="en-US" altLang="zh-TW" sz="1600" b="1" dirty="0">
                <a:solidFill>
                  <a:srgbClr val="FF0000"/>
                </a:solidFill>
              </a:rPr>
              <a:t>"google/gemma-2-2b-it"</a:t>
            </a:r>
            <a:r>
              <a:rPr lang="en-US" altLang="zh-TW" sz="1600" dirty="0"/>
              <a:t>, </a:t>
            </a:r>
            <a:r>
              <a:rPr lang="en-US" altLang="zh-TW" sz="1600" dirty="0" err="1"/>
              <a:t>trust_remote_code</a:t>
            </a:r>
            <a:r>
              <a:rPr lang="en-US" altLang="zh-TW" sz="1600" dirty="0"/>
              <a:t>=True, </a:t>
            </a:r>
            <a:r>
              <a:rPr lang="en-US" altLang="zh-TW" sz="1600" dirty="0" err="1"/>
              <a:t>device_map</a:t>
            </a:r>
            <a:r>
              <a:rPr lang="en-US" altLang="zh-TW" sz="1600" dirty="0"/>
              <a:t>=0)</a:t>
            </a:r>
          </a:p>
          <a:p>
            <a:pPr marL="0" indent="0">
              <a:buNone/>
            </a:pPr>
            <a:endParaRPr lang="en-US" altLang="zh-TW" sz="1600" b="1" dirty="0"/>
          </a:p>
          <a:p>
            <a:pPr marL="0" indent="0">
              <a:buNone/>
            </a:pPr>
            <a:r>
              <a:rPr lang="en-US" altLang="zh-TW" sz="1600" b="1" dirty="0"/>
              <a:t>Running local/downloaded model:</a:t>
            </a:r>
          </a:p>
          <a:p>
            <a:pPr marL="0" indent="0">
              <a:buNone/>
            </a:pPr>
            <a:r>
              <a:rPr lang="en-US" altLang="zh-TW" sz="1600" dirty="0"/>
              <a:t>tokenizer = </a:t>
            </a:r>
            <a:r>
              <a:rPr lang="en-US" altLang="zh-TW" sz="1600" dirty="0" err="1"/>
              <a:t>AutoTokenizer.from_pretrained</a:t>
            </a:r>
            <a:r>
              <a:rPr lang="en-US" altLang="zh-TW" sz="1600" dirty="0"/>
              <a:t>(</a:t>
            </a:r>
            <a:r>
              <a:rPr lang="en-US" altLang="zh-TW" sz="1600" b="1" dirty="0">
                <a:solidFill>
                  <a:srgbClr val="FF0000"/>
                </a:solidFill>
              </a:rPr>
              <a:t>"/home/</a:t>
            </a:r>
            <a:r>
              <a:rPr lang="en-US" altLang="zh-TW" sz="1600" b="1" dirty="0" err="1">
                <a:solidFill>
                  <a:srgbClr val="FF0000"/>
                </a:solidFill>
              </a:rPr>
              <a:t>sean</a:t>
            </a:r>
            <a:r>
              <a:rPr lang="en-US" altLang="zh-TW" sz="1600" b="1" dirty="0">
                <a:solidFill>
                  <a:srgbClr val="FF0000"/>
                </a:solidFill>
              </a:rPr>
              <a:t>/Desktop/</a:t>
            </a:r>
            <a:r>
              <a:rPr lang="en-US" altLang="zh-TW" sz="1600" b="1" dirty="0" err="1">
                <a:solidFill>
                  <a:srgbClr val="FF0000"/>
                </a:solidFill>
              </a:rPr>
              <a:t>qlora</a:t>
            </a:r>
            <a:r>
              <a:rPr lang="en-US" altLang="zh-TW" sz="1600" b="1" dirty="0">
                <a:solidFill>
                  <a:srgbClr val="FF0000"/>
                </a:solidFill>
              </a:rPr>
              <a:t>-main/gemma2-2b-it"</a:t>
            </a:r>
            <a:r>
              <a:rPr lang="en-US" altLang="zh-TW" sz="1600" dirty="0"/>
              <a:t>, </a:t>
            </a:r>
            <a:r>
              <a:rPr lang="en-US" altLang="zh-TW" sz="1600" dirty="0" err="1"/>
              <a:t>trust_remote_code</a:t>
            </a:r>
            <a:r>
              <a:rPr lang="en-US" altLang="zh-TW" sz="1600" dirty="0"/>
              <a:t>=True)</a:t>
            </a:r>
          </a:p>
          <a:p>
            <a:pPr marL="0" indent="0">
              <a:buNone/>
            </a:pPr>
            <a:r>
              <a:rPr lang="en-US" altLang="zh-TW" sz="1600" dirty="0"/>
              <a:t>model = </a:t>
            </a:r>
            <a:r>
              <a:rPr lang="en-US" altLang="zh-TW" sz="1600" dirty="0" err="1"/>
              <a:t>AutoModelForCausalLM.from_pretrained</a:t>
            </a:r>
            <a:r>
              <a:rPr lang="en-US" altLang="zh-TW" sz="1600" dirty="0"/>
              <a:t>(</a:t>
            </a:r>
            <a:r>
              <a:rPr lang="en-US" altLang="zh-TW" sz="1600" b="1" dirty="0">
                <a:solidFill>
                  <a:srgbClr val="FF0000"/>
                </a:solidFill>
              </a:rPr>
              <a:t>"/home/</a:t>
            </a:r>
            <a:r>
              <a:rPr lang="en-US" altLang="zh-TW" sz="1600" b="1" dirty="0" err="1">
                <a:solidFill>
                  <a:srgbClr val="FF0000"/>
                </a:solidFill>
              </a:rPr>
              <a:t>sean</a:t>
            </a:r>
            <a:r>
              <a:rPr lang="en-US" altLang="zh-TW" sz="1600" b="1" dirty="0">
                <a:solidFill>
                  <a:srgbClr val="FF0000"/>
                </a:solidFill>
              </a:rPr>
              <a:t>/Desktop/</a:t>
            </a:r>
            <a:r>
              <a:rPr lang="en-US" altLang="zh-TW" sz="1600" b="1" dirty="0" err="1">
                <a:solidFill>
                  <a:srgbClr val="FF0000"/>
                </a:solidFill>
              </a:rPr>
              <a:t>qlora</a:t>
            </a:r>
            <a:r>
              <a:rPr lang="en-US" altLang="zh-TW" sz="1600" b="1" dirty="0">
                <a:solidFill>
                  <a:srgbClr val="FF0000"/>
                </a:solidFill>
              </a:rPr>
              <a:t>-main/gemma2-2b-it"</a:t>
            </a:r>
            <a:r>
              <a:rPr lang="en-US" altLang="zh-TW" sz="1600" dirty="0"/>
              <a:t>, </a:t>
            </a:r>
            <a:r>
              <a:rPr lang="en-US" altLang="zh-TW" sz="1600" dirty="0" err="1"/>
              <a:t>trust_remote_code</a:t>
            </a:r>
            <a:r>
              <a:rPr lang="en-US" altLang="zh-TW" sz="1600" dirty="0"/>
              <a:t>=True, </a:t>
            </a:r>
            <a:r>
              <a:rPr lang="en-US" altLang="zh-TW" sz="1600" dirty="0" err="1"/>
              <a:t>device_map</a:t>
            </a:r>
            <a:r>
              <a:rPr lang="en-US" altLang="zh-TW" sz="1600" dirty="0"/>
              <a:t>=0)</a:t>
            </a:r>
          </a:p>
        </p:txBody>
      </p:sp>
      <p:sp>
        <p:nvSpPr>
          <p:cNvPr id="4" name="投影片編號版面配置區 3">
            <a:extLst>
              <a:ext uri="{FF2B5EF4-FFF2-40B4-BE49-F238E27FC236}">
                <a16:creationId xmlns:a16="http://schemas.microsoft.com/office/drawing/2014/main" id="{E887E7ED-AF74-4A2C-9CD4-F12703DA8C37}"/>
              </a:ext>
            </a:extLst>
          </p:cNvPr>
          <p:cNvSpPr>
            <a:spLocks noGrp="1"/>
          </p:cNvSpPr>
          <p:nvPr>
            <p:ph type="sldNum" sz="quarter" idx="10"/>
          </p:nvPr>
        </p:nvSpPr>
        <p:spPr/>
        <p:txBody>
          <a:bodyPr/>
          <a:lstStyle/>
          <a:p>
            <a:pPr>
              <a:defRPr/>
            </a:pPr>
            <a:fld id="{CF627BE3-1269-44D5-A349-82FD5D94EBD8}" type="slidenum">
              <a:rPr lang="en-US" altLang="zh-TW" smtClean="0"/>
              <a:pPr>
                <a:defRPr/>
              </a:pPr>
              <a:t>20</a:t>
            </a:fld>
            <a:endParaRPr lang="en-US" altLang="zh-TW"/>
          </a:p>
        </p:txBody>
      </p:sp>
      <p:sp>
        <p:nvSpPr>
          <p:cNvPr id="7" name="矩形 6">
            <a:extLst>
              <a:ext uri="{FF2B5EF4-FFF2-40B4-BE49-F238E27FC236}">
                <a16:creationId xmlns:a16="http://schemas.microsoft.com/office/drawing/2014/main" id="{EE3D1B72-C154-48C4-AB01-F5ACD448C5F6}"/>
              </a:ext>
            </a:extLst>
          </p:cNvPr>
          <p:cNvSpPr/>
          <p:nvPr/>
        </p:nvSpPr>
        <p:spPr bwMode="auto">
          <a:xfrm>
            <a:off x="2057400" y="1379760"/>
            <a:ext cx="228600" cy="261257"/>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9" name="文字方塊 8">
            <a:extLst>
              <a:ext uri="{FF2B5EF4-FFF2-40B4-BE49-F238E27FC236}">
                <a16:creationId xmlns:a16="http://schemas.microsoft.com/office/drawing/2014/main" id="{F63CF985-9748-4561-B5AC-12ADD6DC9748}"/>
              </a:ext>
            </a:extLst>
          </p:cNvPr>
          <p:cNvSpPr txBox="1"/>
          <p:nvPr/>
        </p:nvSpPr>
        <p:spPr>
          <a:xfrm>
            <a:off x="3973287" y="1930381"/>
            <a:ext cx="6727370" cy="369332"/>
          </a:xfrm>
          <a:prstGeom prst="rect">
            <a:avLst/>
          </a:prstGeom>
          <a:noFill/>
        </p:spPr>
        <p:txBody>
          <a:bodyPr wrap="square">
            <a:spAutoFit/>
          </a:bodyPr>
          <a:lstStyle/>
          <a:p>
            <a:r>
              <a:rPr lang="en-US" altLang="zh-TW" dirty="0"/>
              <a:t>google/gemma-2-2b-it</a:t>
            </a:r>
            <a:endParaRPr lang="zh-TW" altLang="en-US" dirty="0"/>
          </a:p>
        </p:txBody>
      </p:sp>
      <p:cxnSp>
        <p:nvCxnSpPr>
          <p:cNvPr id="11" name="接點: 肘形 10">
            <a:extLst>
              <a:ext uri="{FF2B5EF4-FFF2-40B4-BE49-F238E27FC236}">
                <a16:creationId xmlns:a16="http://schemas.microsoft.com/office/drawing/2014/main" id="{A5954C03-068E-4AB0-A515-E288D3E9638A}"/>
              </a:ext>
            </a:extLst>
          </p:cNvPr>
          <p:cNvCxnSpPr>
            <a:stCxn id="7" idx="3"/>
            <a:endCxn id="9" idx="1"/>
          </p:cNvCxnSpPr>
          <p:nvPr/>
        </p:nvCxnSpPr>
        <p:spPr bwMode="auto">
          <a:xfrm>
            <a:off x="2286000" y="1510389"/>
            <a:ext cx="1687287" cy="604658"/>
          </a:xfrm>
          <a:prstGeom prst="bentConnector3">
            <a:avLst/>
          </a:prstGeom>
          <a:solidFill>
            <a:schemeClr val="accent1"/>
          </a:solidFill>
          <a:ln w="28575" cap="flat" cmpd="sng" algn="ctr">
            <a:solidFill>
              <a:srgbClr val="FF0000"/>
            </a:solidFill>
            <a:prstDash val="solid"/>
            <a:round/>
            <a:headEnd type="none" w="med" len="med"/>
            <a:tailEnd type="triangle"/>
          </a:ln>
          <a:effectLst/>
        </p:spPr>
      </p:cxnSp>
      <p:cxnSp>
        <p:nvCxnSpPr>
          <p:cNvPr id="10" name="接點: 肘形 9">
            <a:extLst>
              <a:ext uri="{FF2B5EF4-FFF2-40B4-BE49-F238E27FC236}">
                <a16:creationId xmlns:a16="http://schemas.microsoft.com/office/drawing/2014/main" id="{2EFF2A6F-2926-457C-BA43-179DE09BA528}"/>
              </a:ext>
            </a:extLst>
          </p:cNvPr>
          <p:cNvCxnSpPr/>
          <p:nvPr/>
        </p:nvCxnSpPr>
        <p:spPr bwMode="auto">
          <a:xfrm>
            <a:off x="6346371" y="2115047"/>
            <a:ext cx="2612572" cy="1977982"/>
          </a:xfrm>
          <a:prstGeom prst="bentConnector3">
            <a:avLst>
              <a:gd name="adj1" fmla="val 151250"/>
            </a:avLst>
          </a:prstGeom>
          <a:solidFill>
            <a:schemeClr val="accent1"/>
          </a:solidFill>
          <a:ln w="2857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4204980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158C4A-C3E1-4CA5-890E-20D6DF808339}"/>
              </a:ext>
            </a:extLst>
          </p:cNvPr>
          <p:cNvSpPr>
            <a:spLocks noGrp="1"/>
          </p:cNvSpPr>
          <p:nvPr>
            <p:ph type="title"/>
          </p:nvPr>
        </p:nvSpPr>
        <p:spPr/>
        <p:txBody>
          <a:bodyPr/>
          <a:lstStyle/>
          <a:p>
            <a:r>
              <a:rPr lang="it-IT" altLang="zh-TW" dirty="0"/>
              <a:t>Ryzen AI LLM - Onnxruntime GenAI (OGA)</a:t>
            </a:r>
            <a:endParaRPr lang="zh-TW" altLang="en-US" dirty="0"/>
          </a:p>
        </p:txBody>
      </p:sp>
      <p:sp>
        <p:nvSpPr>
          <p:cNvPr id="3" name="內容版面配置區 2">
            <a:extLst>
              <a:ext uri="{FF2B5EF4-FFF2-40B4-BE49-F238E27FC236}">
                <a16:creationId xmlns:a16="http://schemas.microsoft.com/office/drawing/2014/main" id="{AA85C96A-7FA3-4A9B-9533-1AC90C95205A}"/>
              </a:ext>
            </a:extLst>
          </p:cNvPr>
          <p:cNvSpPr>
            <a:spLocks noGrp="1"/>
          </p:cNvSpPr>
          <p:nvPr>
            <p:ph idx="1"/>
          </p:nvPr>
        </p:nvSpPr>
        <p:spPr/>
        <p:txBody>
          <a:bodyPr/>
          <a:lstStyle/>
          <a:p>
            <a:r>
              <a:rPr lang="en-US" altLang="zh-TW" sz="2000" dirty="0"/>
              <a:t>AMD provides a set of pre-optimized LLMs on Hugging Face ready to be deployed with Ryzen AI Software: </a:t>
            </a:r>
            <a:r>
              <a:rPr lang="en-US" altLang="zh-TW" sz="2000" dirty="0">
                <a:hlinkClick r:id="rId2"/>
              </a:rPr>
              <a:t>https://github.com/amd/RyzenAI-SW/tree/main/example/llm/oga_api</a:t>
            </a:r>
            <a:r>
              <a:rPr lang="en-US" altLang="zh-TW" sz="2000" dirty="0"/>
              <a:t> </a:t>
            </a:r>
          </a:p>
        </p:txBody>
      </p:sp>
      <p:sp>
        <p:nvSpPr>
          <p:cNvPr id="4" name="投影片編號版面配置區 3">
            <a:extLst>
              <a:ext uri="{FF2B5EF4-FFF2-40B4-BE49-F238E27FC236}">
                <a16:creationId xmlns:a16="http://schemas.microsoft.com/office/drawing/2014/main" id="{B4BDF1FE-22CA-49BD-8009-0895D895C4A6}"/>
              </a:ext>
            </a:extLst>
          </p:cNvPr>
          <p:cNvSpPr>
            <a:spLocks noGrp="1"/>
          </p:cNvSpPr>
          <p:nvPr>
            <p:ph type="sldNum" sz="quarter" idx="10"/>
          </p:nvPr>
        </p:nvSpPr>
        <p:spPr/>
        <p:txBody>
          <a:bodyPr/>
          <a:lstStyle/>
          <a:p>
            <a:pPr>
              <a:defRPr/>
            </a:pPr>
            <a:fld id="{CF627BE3-1269-44D5-A349-82FD5D94EBD8}" type="slidenum">
              <a:rPr lang="en-US" altLang="zh-TW" smtClean="0"/>
              <a:pPr>
                <a:defRPr/>
              </a:pPr>
              <a:t>21</a:t>
            </a:fld>
            <a:endParaRPr lang="en-US" altLang="zh-TW"/>
          </a:p>
        </p:txBody>
      </p:sp>
      <p:pic>
        <p:nvPicPr>
          <p:cNvPr id="6" name="圖片 5">
            <a:extLst>
              <a:ext uri="{FF2B5EF4-FFF2-40B4-BE49-F238E27FC236}">
                <a16:creationId xmlns:a16="http://schemas.microsoft.com/office/drawing/2014/main" id="{DA4429E8-76D0-418D-9C72-974E812D614F}"/>
              </a:ext>
            </a:extLst>
          </p:cNvPr>
          <p:cNvPicPr>
            <a:picLocks noChangeAspect="1"/>
          </p:cNvPicPr>
          <p:nvPr/>
        </p:nvPicPr>
        <p:blipFill rotWithShape="1">
          <a:blip r:embed="rId3"/>
          <a:srcRect b="21457"/>
          <a:stretch/>
        </p:blipFill>
        <p:spPr>
          <a:xfrm>
            <a:off x="2361877" y="2490056"/>
            <a:ext cx="7149872" cy="3707545"/>
          </a:xfrm>
          <a:prstGeom prst="rect">
            <a:avLst/>
          </a:prstGeom>
        </p:spPr>
      </p:pic>
    </p:spTree>
    <p:extLst>
      <p:ext uri="{BB962C8B-B14F-4D97-AF65-F5344CB8AC3E}">
        <p14:creationId xmlns:p14="http://schemas.microsoft.com/office/powerpoint/2010/main" val="3678427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6B31F9-B5CF-4ACD-824B-31E5EAD902F0}"/>
              </a:ext>
            </a:extLst>
          </p:cNvPr>
          <p:cNvSpPr>
            <a:spLocks noGrp="1"/>
          </p:cNvSpPr>
          <p:nvPr>
            <p:ph type="title"/>
          </p:nvPr>
        </p:nvSpPr>
        <p:spPr/>
        <p:txBody>
          <a:bodyPr/>
          <a:lstStyle/>
          <a:p>
            <a:r>
              <a:rPr lang="en-US" altLang="zh-TW" dirty="0"/>
              <a:t>Problem with Hugging Face Solutions </a:t>
            </a:r>
            <a:endParaRPr lang="zh-TW" altLang="en-US" dirty="0"/>
          </a:p>
        </p:txBody>
      </p:sp>
      <p:sp>
        <p:nvSpPr>
          <p:cNvPr id="3" name="內容版面配置區 2">
            <a:extLst>
              <a:ext uri="{FF2B5EF4-FFF2-40B4-BE49-F238E27FC236}">
                <a16:creationId xmlns:a16="http://schemas.microsoft.com/office/drawing/2014/main" id="{CB077DC7-2AB1-4361-BAE5-45B8EE220218}"/>
              </a:ext>
            </a:extLst>
          </p:cNvPr>
          <p:cNvSpPr>
            <a:spLocks noGrp="1"/>
          </p:cNvSpPr>
          <p:nvPr>
            <p:ph idx="1"/>
          </p:nvPr>
        </p:nvSpPr>
        <p:spPr/>
        <p:txBody>
          <a:bodyPr/>
          <a:lstStyle/>
          <a:p>
            <a:r>
              <a:rPr lang="en-US" altLang="zh-TW" sz="2400" dirty="0"/>
              <a:t>Models hosted on Hugging Face usually aren’t optimized for speed but rather accuracy and reproducibility, for example:</a:t>
            </a:r>
          </a:p>
          <a:p>
            <a:pPr lvl="1"/>
            <a:r>
              <a:rPr lang="en-US" altLang="zh-TW" sz="2000" dirty="0"/>
              <a:t>Models are usually uploaded as full precision models (quantized models lose precision but are smaller and faster, better for edge deployment)</a:t>
            </a:r>
          </a:p>
          <a:p>
            <a:pPr lvl="1"/>
            <a:r>
              <a:rPr lang="en-US" altLang="zh-TW" sz="2000" dirty="0"/>
              <a:t>Models are ran on transformers (common library for development/training, extremely slow – can be upwards of 10 times slower – compared to other inferencing frameworks)</a:t>
            </a:r>
          </a:p>
          <a:p>
            <a:r>
              <a:rPr lang="en-US" altLang="zh-TW" sz="2400" dirty="0"/>
              <a:t>As such, it is recommended to use options such as </a:t>
            </a:r>
            <a:r>
              <a:rPr lang="en-US" altLang="zh-TW" sz="2400" dirty="0" err="1"/>
              <a:t>Ollama</a:t>
            </a:r>
            <a:r>
              <a:rPr lang="en-US" altLang="zh-TW" sz="2400" dirty="0"/>
              <a:t> or Lemonade for model deployment (inference only)</a:t>
            </a:r>
            <a:endParaRPr lang="zh-TW" altLang="en-US" sz="2400" dirty="0"/>
          </a:p>
        </p:txBody>
      </p:sp>
      <p:sp>
        <p:nvSpPr>
          <p:cNvPr id="4" name="投影片編號版面配置區 3">
            <a:extLst>
              <a:ext uri="{FF2B5EF4-FFF2-40B4-BE49-F238E27FC236}">
                <a16:creationId xmlns:a16="http://schemas.microsoft.com/office/drawing/2014/main" id="{EF6FBC9B-C04E-42CB-BF1C-350F2BD548C4}"/>
              </a:ext>
            </a:extLst>
          </p:cNvPr>
          <p:cNvSpPr>
            <a:spLocks noGrp="1"/>
          </p:cNvSpPr>
          <p:nvPr>
            <p:ph type="sldNum" sz="quarter" idx="10"/>
          </p:nvPr>
        </p:nvSpPr>
        <p:spPr/>
        <p:txBody>
          <a:bodyPr/>
          <a:lstStyle/>
          <a:p>
            <a:pPr>
              <a:defRPr/>
            </a:pPr>
            <a:fld id="{CF627BE3-1269-44D5-A349-82FD5D94EBD8}" type="slidenum">
              <a:rPr lang="en-US" altLang="zh-TW" smtClean="0"/>
              <a:pPr>
                <a:defRPr/>
              </a:pPr>
              <a:t>22</a:t>
            </a:fld>
            <a:endParaRPr lang="en-US" altLang="zh-TW"/>
          </a:p>
        </p:txBody>
      </p:sp>
    </p:spTree>
    <p:extLst>
      <p:ext uri="{BB962C8B-B14F-4D97-AF65-F5344CB8AC3E}">
        <p14:creationId xmlns:p14="http://schemas.microsoft.com/office/powerpoint/2010/main" val="2520589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Introduction to </a:t>
            </a:r>
            <a:r>
              <a:rPr lang="en-US" altLang="zh-TW" sz="5400" dirty="0" err="1"/>
              <a:t>Ollama</a:t>
            </a:r>
            <a:endParaRPr lang="zh-TW" altLang="en-US" sz="5400" dirty="0"/>
          </a:p>
        </p:txBody>
      </p:sp>
    </p:spTree>
    <p:extLst>
      <p:ext uri="{BB962C8B-B14F-4D97-AF65-F5344CB8AC3E}">
        <p14:creationId xmlns:p14="http://schemas.microsoft.com/office/powerpoint/2010/main" val="132117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8D673D-255F-4A2E-81FA-C173B4727615}"/>
              </a:ext>
            </a:extLst>
          </p:cNvPr>
          <p:cNvSpPr>
            <a:spLocks noGrp="1"/>
          </p:cNvSpPr>
          <p:nvPr>
            <p:ph type="title"/>
          </p:nvPr>
        </p:nvSpPr>
        <p:spPr/>
        <p:txBody>
          <a:bodyPr/>
          <a:lstStyle/>
          <a:p>
            <a:r>
              <a:rPr lang="en-US" altLang="zh-TW" dirty="0" err="1"/>
              <a:t>Ollama</a:t>
            </a:r>
            <a:endParaRPr lang="zh-TW" altLang="en-US" dirty="0"/>
          </a:p>
        </p:txBody>
      </p:sp>
      <p:sp>
        <p:nvSpPr>
          <p:cNvPr id="3" name="內容版面配置區 2">
            <a:extLst>
              <a:ext uri="{FF2B5EF4-FFF2-40B4-BE49-F238E27FC236}">
                <a16:creationId xmlns:a16="http://schemas.microsoft.com/office/drawing/2014/main" id="{E8C88F0B-7AEA-483A-859E-EB9851F89B74}"/>
              </a:ext>
            </a:extLst>
          </p:cNvPr>
          <p:cNvSpPr>
            <a:spLocks noGrp="1"/>
          </p:cNvSpPr>
          <p:nvPr>
            <p:ph idx="1"/>
          </p:nvPr>
        </p:nvSpPr>
        <p:spPr/>
        <p:txBody>
          <a:bodyPr/>
          <a:lstStyle/>
          <a:p>
            <a:r>
              <a:rPr lang="en-US" altLang="zh-TW" sz="2400" dirty="0"/>
              <a:t>Great tool for hosting LLMs locally</a:t>
            </a:r>
          </a:p>
          <a:p>
            <a:r>
              <a:rPr lang="en-US" altLang="zh-TW" sz="2400" dirty="0"/>
              <a:t>Based on llama.cpp – optimized for speed</a:t>
            </a:r>
          </a:p>
          <a:p>
            <a:r>
              <a:rPr lang="en-US" altLang="zh-TW" sz="2400" dirty="0"/>
              <a:t>Works on Linux, Windows, macOS</a:t>
            </a:r>
          </a:p>
          <a:p>
            <a:r>
              <a:rPr lang="en-US" altLang="zh-TW" sz="2400" dirty="0"/>
              <a:t>Supports a wide variety of models but has fewer selection than Hugging Face – if you can’t find the model you are looking for, you can import your own model (in GGUF format)</a:t>
            </a:r>
            <a:endParaRPr lang="zh-TW" altLang="en-US" sz="2400" dirty="0"/>
          </a:p>
        </p:txBody>
      </p:sp>
      <p:sp>
        <p:nvSpPr>
          <p:cNvPr id="4" name="投影片編號版面配置區 3">
            <a:extLst>
              <a:ext uri="{FF2B5EF4-FFF2-40B4-BE49-F238E27FC236}">
                <a16:creationId xmlns:a16="http://schemas.microsoft.com/office/drawing/2014/main" id="{9A9EA638-CFA3-4478-867E-3C5CD5187DE8}"/>
              </a:ext>
            </a:extLst>
          </p:cNvPr>
          <p:cNvSpPr>
            <a:spLocks noGrp="1"/>
          </p:cNvSpPr>
          <p:nvPr>
            <p:ph type="sldNum" sz="quarter" idx="10"/>
          </p:nvPr>
        </p:nvSpPr>
        <p:spPr/>
        <p:txBody>
          <a:bodyPr/>
          <a:lstStyle/>
          <a:p>
            <a:pPr>
              <a:defRPr/>
            </a:pPr>
            <a:fld id="{CF627BE3-1269-44D5-A349-82FD5D94EBD8}" type="slidenum">
              <a:rPr lang="en-US" altLang="zh-TW" smtClean="0"/>
              <a:pPr>
                <a:defRPr/>
              </a:pPr>
              <a:t>24</a:t>
            </a:fld>
            <a:endParaRPr lang="en-US" altLang="zh-TW"/>
          </a:p>
        </p:txBody>
      </p:sp>
    </p:spTree>
    <p:extLst>
      <p:ext uri="{BB962C8B-B14F-4D97-AF65-F5344CB8AC3E}">
        <p14:creationId xmlns:p14="http://schemas.microsoft.com/office/powerpoint/2010/main" val="2921281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39A7E7-E246-4868-B543-5BA47755755D}"/>
              </a:ext>
            </a:extLst>
          </p:cNvPr>
          <p:cNvSpPr>
            <a:spLocks noGrp="1"/>
          </p:cNvSpPr>
          <p:nvPr>
            <p:ph type="title"/>
          </p:nvPr>
        </p:nvSpPr>
        <p:spPr/>
        <p:txBody>
          <a:bodyPr/>
          <a:lstStyle/>
          <a:p>
            <a:r>
              <a:rPr lang="en-US" altLang="zh-TW" dirty="0"/>
              <a:t>Setting Up </a:t>
            </a:r>
            <a:r>
              <a:rPr lang="en-US" altLang="zh-TW" dirty="0" err="1"/>
              <a:t>Ollama</a:t>
            </a:r>
            <a:r>
              <a:rPr lang="en-US" altLang="zh-TW" dirty="0"/>
              <a:t> (Linux)</a:t>
            </a:r>
            <a:endParaRPr lang="zh-TW" altLang="en-US" dirty="0"/>
          </a:p>
        </p:txBody>
      </p:sp>
      <p:sp>
        <p:nvSpPr>
          <p:cNvPr id="4" name="投影片編號版面配置區 3">
            <a:extLst>
              <a:ext uri="{FF2B5EF4-FFF2-40B4-BE49-F238E27FC236}">
                <a16:creationId xmlns:a16="http://schemas.microsoft.com/office/drawing/2014/main" id="{1B6547DA-8D1F-4BFC-BB41-A4D9A8089ABB}"/>
              </a:ext>
            </a:extLst>
          </p:cNvPr>
          <p:cNvSpPr>
            <a:spLocks noGrp="1"/>
          </p:cNvSpPr>
          <p:nvPr>
            <p:ph type="sldNum" sz="quarter" idx="10"/>
          </p:nvPr>
        </p:nvSpPr>
        <p:spPr/>
        <p:txBody>
          <a:bodyPr/>
          <a:lstStyle/>
          <a:p>
            <a:pPr>
              <a:defRPr/>
            </a:pPr>
            <a:fld id="{CF627BE3-1269-44D5-A349-82FD5D94EBD8}" type="slidenum">
              <a:rPr lang="en-US" altLang="zh-TW" smtClean="0"/>
              <a:pPr>
                <a:defRPr/>
              </a:pPr>
              <a:t>25</a:t>
            </a:fld>
            <a:endParaRPr lang="en-US" altLang="zh-TW"/>
          </a:p>
        </p:txBody>
      </p:sp>
      <p:sp>
        <p:nvSpPr>
          <p:cNvPr id="6" name="文字方塊 5">
            <a:extLst>
              <a:ext uri="{FF2B5EF4-FFF2-40B4-BE49-F238E27FC236}">
                <a16:creationId xmlns:a16="http://schemas.microsoft.com/office/drawing/2014/main" id="{BA960110-F8BC-4990-B48F-39FF6DE2EC2B}"/>
              </a:ext>
            </a:extLst>
          </p:cNvPr>
          <p:cNvSpPr txBox="1"/>
          <p:nvPr/>
        </p:nvSpPr>
        <p:spPr>
          <a:xfrm>
            <a:off x="601133" y="1796533"/>
            <a:ext cx="6727370" cy="3477875"/>
          </a:xfrm>
          <a:prstGeom prst="rect">
            <a:avLst/>
          </a:prstGeom>
          <a:noFill/>
        </p:spPr>
        <p:txBody>
          <a:bodyPr wrap="square">
            <a:spAutoFit/>
          </a:bodyPr>
          <a:lstStyle/>
          <a:p>
            <a:r>
              <a:rPr lang="zh-TW" altLang="en-US" sz="2000" dirty="0"/>
              <a:t>curl -fsSL https://ollama.com/install.sh | sh</a:t>
            </a:r>
            <a:endParaRPr lang="en-US" altLang="zh-TW" sz="2000" dirty="0"/>
          </a:p>
          <a:p>
            <a:endParaRPr lang="en-US" altLang="zh-TW" sz="2000" dirty="0"/>
          </a:p>
          <a:p>
            <a:r>
              <a:rPr lang="en-US" altLang="zh-TW" sz="2000" b="1" dirty="0"/>
              <a:t>Downloading a model:</a:t>
            </a:r>
          </a:p>
          <a:p>
            <a:r>
              <a:rPr lang="en-US" altLang="zh-TW" sz="2000" dirty="0" err="1"/>
              <a:t>ollama</a:t>
            </a:r>
            <a:r>
              <a:rPr lang="en-US" altLang="zh-TW" sz="2000" dirty="0"/>
              <a:t> pull gemma3:1b-it-qat</a:t>
            </a:r>
          </a:p>
          <a:p>
            <a:endParaRPr lang="en-US" altLang="zh-TW" sz="2000" dirty="0"/>
          </a:p>
          <a:p>
            <a:r>
              <a:rPr lang="en-US" altLang="zh-TW" sz="2000" b="1" dirty="0"/>
              <a:t>Running a model:</a:t>
            </a:r>
          </a:p>
          <a:p>
            <a:r>
              <a:rPr lang="en-US" altLang="zh-TW" sz="2000" dirty="0" err="1"/>
              <a:t>ollama</a:t>
            </a:r>
            <a:r>
              <a:rPr lang="en-US" altLang="zh-TW" sz="2000" dirty="0"/>
              <a:t> run gemma3:1b-it-qat</a:t>
            </a:r>
          </a:p>
          <a:p>
            <a:endParaRPr lang="en-US" altLang="zh-TW" sz="2000" dirty="0"/>
          </a:p>
          <a:p>
            <a:r>
              <a:rPr lang="en-US" altLang="zh-TW" sz="2000" b="1" dirty="0"/>
              <a:t>Print out all available (downloaded) models</a:t>
            </a:r>
          </a:p>
          <a:p>
            <a:r>
              <a:rPr lang="en-US" altLang="zh-TW" sz="2000" dirty="0" err="1"/>
              <a:t>ollama</a:t>
            </a:r>
            <a:r>
              <a:rPr lang="en-US" altLang="zh-TW" sz="2000" dirty="0"/>
              <a:t> list</a:t>
            </a:r>
          </a:p>
          <a:p>
            <a:endParaRPr lang="en-US" altLang="zh-TW" sz="2000" dirty="0"/>
          </a:p>
        </p:txBody>
      </p:sp>
      <p:sp>
        <p:nvSpPr>
          <p:cNvPr id="7" name="文字方塊 6">
            <a:extLst>
              <a:ext uri="{FF2B5EF4-FFF2-40B4-BE49-F238E27FC236}">
                <a16:creationId xmlns:a16="http://schemas.microsoft.com/office/drawing/2014/main" id="{F3BBBABE-2EC1-4F50-A410-B4AFF99D7D56}"/>
              </a:ext>
            </a:extLst>
          </p:cNvPr>
          <p:cNvSpPr txBox="1"/>
          <p:nvPr/>
        </p:nvSpPr>
        <p:spPr>
          <a:xfrm>
            <a:off x="601133" y="1427201"/>
            <a:ext cx="6727370" cy="400110"/>
          </a:xfrm>
          <a:prstGeom prst="rect">
            <a:avLst/>
          </a:prstGeom>
          <a:noFill/>
        </p:spPr>
        <p:txBody>
          <a:bodyPr wrap="square">
            <a:spAutoFit/>
          </a:bodyPr>
          <a:lstStyle/>
          <a:p>
            <a:r>
              <a:rPr lang="en-US" altLang="zh-TW" sz="2000" b="1" dirty="0"/>
              <a:t>Installation:</a:t>
            </a:r>
            <a:endParaRPr lang="zh-TW" altLang="en-US" sz="2000" b="1" dirty="0"/>
          </a:p>
        </p:txBody>
      </p:sp>
      <p:pic>
        <p:nvPicPr>
          <p:cNvPr id="10" name="圖片 9">
            <a:extLst>
              <a:ext uri="{FF2B5EF4-FFF2-40B4-BE49-F238E27FC236}">
                <a16:creationId xmlns:a16="http://schemas.microsoft.com/office/drawing/2014/main" id="{103644A3-B44E-421C-89A8-2DAE21590E87}"/>
              </a:ext>
            </a:extLst>
          </p:cNvPr>
          <p:cNvPicPr>
            <a:picLocks noChangeAspect="1"/>
          </p:cNvPicPr>
          <p:nvPr/>
        </p:nvPicPr>
        <p:blipFill rotWithShape="1">
          <a:blip r:embed="rId2"/>
          <a:srcRect b="612"/>
          <a:stretch/>
        </p:blipFill>
        <p:spPr>
          <a:xfrm>
            <a:off x="6141592" y="1061702"/>
            <a:ext cx="5618608" cy="4763838"/>
          </a:xfrm>
          <a:prstGeom prst="rect">
            <a:avLst/>
          </a:prstGeom>
        </p:spPr>
      </p:pic>
      <p:sp>
        <p:nvSpPr>
          <p:cNvPr id="11" name="文字方塊 10">
            <a:extLst>
              <a:ext uri="{FF2B5EF4-FFF2-40B4-BE49-F238E27FC236}">
                <a16:creationId xmlns:a16="http://schemas.microsoft.com/office/drawing/2014/main" id="{29B155D0-CC30-4D5E-BE20-9638BA079AA7}"/>
              </a:ext>
            </a:extLst>
          </p:cNvPr>
          <p:cNvSpPr txBox="1"/>
          <p:nvPr/>
        </p:nvSpPr>
        <p:spPr>
          <a:xfrm>
            <a:off x="6141592" y="5853376"/>
            <a:ext cx="5618608" cy="369332"/>
          </a:xfrm>
          <a:prstGeom prst="rect">
            <a:avLst/>
          </a:prstGeom>
          <a:noFill/>
        </p:spPr>
        <p:txBody>
          <a:bodyPr wrap="square">
            <a:spAutoFit/>
          </a:bodyPr>
          <a:lstStyle/>
          <a:p>
            <a:pPr algn="ctr"/>
            <a:r>
              <a:rPr lang="en-US" altLang="zh-TW" dirty="0"/>
              <a:t>A non-exhaustive list of readily available models</a:t>
            </a:r>
            <a:endParaRPr lang="zh-TW" altLang="en-US" dirty="0"/>
          </a:p>
        </p:txBody>
      </p:sp>
    </p:spTree>
    <p:extLst>
      <p:ext uri="{BB962C8B-B14F-4D97-AF65-F5344CB8AC3E}">
        <p14:creationId xmlns:p14="http://schemas.microsoft.com/office/powerpoint/2010/main" val="2301952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39A7E7-E246-4868-B543-5BA47755755D}"/>
              </a:ext>
            </a:extLst>
          </p:cNvPr>
          <p:cNvSpPr>
            <a:spLocks noGrp="1"/>
          </p:cNvSpPr>
          <p:nvPr>
            <p:ph type="title"/>
          </p:nvPr>
        </p:nvSpPr>
        <p:spPr/>
        <p:txBody>
          <a:bodyPr/>
          <a:lstStyle/>
          <a:p>
            <a:r>
              <a:rPr lang="en-US" altLang="zh-TW" dirty="0"/>
              <a:t>Setting Up </a:t>
            </a:r>
            <a:r>
              <a:rPr lang="en-US" altLang="zh-TW" dirty="0" err="1"/>
              <a:t>Ollama</a:t>
            </a:r>
            <a:r>
              <a:rPr lang="en-US" altLang="zh-TW" dirty="0"/>
              <a:t> (Windows)</a:t>
            </a:r>
            <a:endParaRPr lang="zh-TW" altLang="en-US" dirty="0"/>
          </a:p>
        </p:txBody>
      </p:sp>
      <p:sp>
        <p:nvSpPr>
          <p:cNvPr id="4" name="投影片編號版面配置區 3">
            <a:extLst>
              <a:ext uri="{FF2B5EF4-FFF2-40B4-BE49-F238E27FC236}">
                <a16:creationId xmlns:a16="http://schemas.microsoft.com/office/drawing/2014/main" id="{1B6547DA-8D1F-4BFC-BB41-A4D9A8089ABB}"/>
              </a:ext>
            </a:extLst>
          </p:cNvPr>
          <p:cNvSpPr>
            <a:spLocks noGrp="1"/>
          </p:cNvSpPr>
          <p:nvPr>
            <p:ph type="sldNum" sz="quarter" idx="10"/>
          </p:nvPr>
        </p:nvSpPr>
        <p:spPr/>
        <p:txBody>
          <a:bodyPr/>
          <a:lstStyle/>
          <a:p>
            <a:pPr>
              <a:defRPr/>
            </a:pPr>
            <a:fld id="{CF627BE3-1269-44D5-A349-82FD5D94EBD8}" type="slidenum">
              <a:rPr lang="en-US" altLang="zh-TW" smtClean="0"/>
              <a:pPr>
                <a:defRPr/>
              </a:pPr>
              <a:t>26</a:t>
            </a:fld>
            <a:endParaRPr lang="en-US" altLang="zh-TW"/>
          </a:p>
        </p:txBody>
      </p:sp>
      <p:sp>
        <p:nvSpPr>
          <p:cNvPr id="11" name="文字方塊 10">
            <a:extLst>
              <a:ext uri="{FF2B5EF4-FFF2-40B4-BE49-F238E27FC236}">
                <a16:creationId xmlns:a16="http://schemas.microsoft.com/office/drawing/2014/main" id="{29B155D0-CC30-4D5E-BE20-9638BA079AA7}"/>
              </a:ext>
            </a:extLst>
          </p:cNvPr>
          <p:cNvSpPr txBox="1"/>
          <p:nvPr/>
        </p:nvSpPr>
        <p:spPr>
          <a:xfrm>
            <a:off x="1363507" y="5960924"/>
            <a:ext cx="9634317" cy="369332"/>
          </a:xfrm>
          <a:prstGeom prst="rect">
            <a:avLst/>
          </a:prstGeom>
          <a:noFill/>
        </p:spPr>
        <p:txBody>
          <a:bodyPr wrap="square">
            <a:spAutoFit/>
          </a:bodyPr>
          <a:lstStyle/>
          <a:p>
            <a:pPr algn="ctr"/>
            <a:r>
              <a:rPr lang="en-US" altLang="zh-TW" dirty="0"/>
              <a:t>A straightforward installer is available for Windows (simply download and run)</a:t>
            </a:r>
            <a:endParaRPr lang="zh-TW" altLang="en-US" dirty="0"/>
          </a:p>
        </p:txBody>
      </p:sp>
      <p:pic>
        <p:nvPicPr>
          <p:cNvPr id="5" name="圖片 4">
            <a:extLst>
              <a:ext uri="{FF2B5EF4-FFF2-40B4-BE49-F238E27FC236}">
                <a16:creationId xmlns:a16="http://schemas.microsoft.com/office/drawing/2014/main" id="{96FEE0F7-7866-45F5-AD4B-5523F7FEFA0F}"/>
              </a:ext>
            </a:extLst>
          </p:cNvPr>
          <p:cNvPicPr>
            <a:picLocks noChangeAspect="1"/>
          </p:cNvPicPr>
          <p:nvPr/>
        </p:nvPicPr>
        <p:blipFill>
          <a:blip r:embed="rId2"/>
          <a:stretch>
            <a:fillRect/>
          </a:stretch>
        </p:blipFill>
        <p:spPr>
          <a:xfrm>
            <a:off x="2475995" y="1113581"/>
            <a:ext cx="7409341" cy="4630838"/>
          </a:xfrm>
          <a:prstGeom prst="rect">
            <a:avLst/>
          </a:prstGeom>
        </p:spPr>
      </p:pic>
    </p:spTree>
    <p:extLst>
      <p:ext uri="{BB962C8B-B14F-4D97-AF65-F5344CB8AC3E}">
        <p14:creationId xmlns:p14="http://schemas.microsoft.com/office/powerpoint/2010/main" val="3766328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39A7E7-E246-4868-B543-5BA47755755D}"/>
              </a:ext>
            </a:extLst>
          </p:cNvPr>
          <p:cNvSpPr>
            <a:spLocks noGrp="1"/>
          </p:cNvSpPr>
          <p:nvPr>
            <p:ph type="title"/>
          </p:nvPr>
        </p:nvSpPr>
        <p:spPr/>
        <p:txBody>
          <a:bodyPr/>
          <a:lstStyle/>
          <a:p>
            <a:r>
              <a:rPr lang="en-US" altLang="zh-TW" dirty="0"/>
              <a:t>Running </a:t>
            </a:r>
            <a:r>
              <a:rPr lang="en-US" altLang="zh-TW" dirty="0" err="1"/>
              <a:t>Ollama</a:t>
            </a:r>
            <a:r>
              <a:rPr lang="en-US" altLang="zh-TW" dirty="0"/>
              <a:t> as a Chatbot on Command Line</a:t>
            </a:r>
            <a:endParaRPr lang="zh-TW" altLang="en-US" dirty="0"/>
          </a:p>
        </p:txBody>
      </p:sp>
      <p:sp>
        <p:nvSpPr>
          <p:cNvPr id="4" name="投影片編號版面配置區 3">
            <a:extLst>
              <a:ext uri="{FF2B5EF4-FFF2-40B4-BE49-F238E27FC236}">
                <a16:creationId xmlns:a16="http://schemas.microsoft.com/office/drawing/2014/main" id="{1B6547DA-8D1F-4BFC-BB41-A4D9A8089ABB}"/>
              </a:ext>
            </a:extLst>
          </p:cNvPr>
          <p:cNvSpPr>
            <a:spLocks noGrp="1"/>
          </p:cNvSpPr>
          <p:nvPr>
            <p:ph type="sldNum" sz="quarter" idx="10"/>
          </p:nvPr>
        </p:nvSpPr>
        <p:spPr/>
        <p:txBody>
          <a:bodyPr/>
          <a:lstStyle/>
          <a:p>
            <a:pPr>
              <a:defRPr/>
            </a:pPr>
            <a:fld id="{CF627BE3-1269-44D5-A349-82FD5D94EBD8}" type="slidenum">
              <a:rPr lang="en-US" altLang="zh-TW" smtClean="0"/>
              <a:pPr>
                <a:defRPr/>
              </a:pPr>
              <a:t>27</a:t>
            </a:fld>
            <a:endParaRPr lang="en-US" altLang="zh-TW"/>
          </a:p>
        </p:txBody>
      </p:sp>
      <p:sp>
        <p:nvSpPr>
          <p:cNvPr id="6" name="文字方塊 5">
            <a:extLst>
              <a:ext uri="{FF2B5EF4-FFF2-40B4-BE49-F238E27FC236}">
                <a16:creationId xmlns:a16="http://schemas.microsoft.com/office/drawing/2014/main" id="{BA960110-F8BC-4990-B48F-39FF6DE2EC2B}"/>
              </a:ext>
            </a:extLst>
          </p:cNvPr>
          <p:cNvSpPr txBox="1"/>
          <p:nvPr/>
        </p:nvSpPr>
        <p:spPr>
          <a:xfrm>
            <a:off x="2816981" y="5842337"/>
            <a:ext cx="6727370" cy="707886"/>
          </a:xfrm>
          <a:prstGeom prst="rect">
            <a:avLst/>
          </a:prstGeom>
          <a:noFill/>
        </p:spPr>
        <p:txBody>
          <a:bodyPr wrap="square">
            <a:spAutoFit/>
          </a:bodyPr>
          <a:lstStyle/>
          <a:p>
            <a:pPr algn="ctr"/>
            <a:r>
              <a:rPr lang="en-US" altLang="zh-TW" sz="2000" dirty="0"/>
              <a:t>Use the command:</a:t>
            </a:r>
            <a:r>
              <a:rPr lang="en-US" altLang="zh-TW" sz="2000" b="1" dirty="0"/>
              <a:t> </a:t>
            </a:r>
            <a:r>
              <a:rPr lang="en-US" altLang="zh-TW" sz="2000" b="1" dirty="0" err="1"/>
              <a:t>ollama</a:t>
            </a:r>
            <a:r>
              <a:rPr lang="en-US" altLang="zh-TW" sz="2000" b="1" dirty="0"/>
              <a:t> run</a:t>
            </a:r>
            <a:r>
              <a:rPr lang="en-US" altLang="zh-TW" sz="2000" dirty="0"/>
              <a:t> gemma3:1b-it-qat</a:t>
            </a:r>
          </a:p>
          <a:p>
            <a:endParaRPr lang="en-US" altLang="zh-TW" sz="2000" dirty="0"/>
          </a:p>
        </p:txBody>
      </p:sp>
      <p:pic>
        <p:nvPicPr>
          <p:cNvPr id="5" name="圖片 4">
            <a:extLst>
              <a:ext uri="{FF2B5EF4-FFF2-40B4-BE49-F238E27FC236}">
                <a16:creationId xmlns:a16="http://schemas.microsoft.com/office/drawing/2014/main" id="{41133749-4F75-4C87-A792-D46F1988692E}"/>
              </a:ext>
            </a:extLst>
          </p:cNvPr>
          <p:cNvPicPr>
            <a:picLocks noChangeAspect="1"/>
          </p:cNvPicPr>
          <p:nvPr/>
        </p:nvPicPr>
        <p:blipFill rotWithShape="1">
          <a:blip r:embed="rId2"/>
          <a:srcRect l="12693" t="23460" r="8931" b="23375"/>
          <a:stretch/>
        </p:blipFill>
        <p:spPr>
          <a:xfrm>
            <a:off x="601132" y="1124283"/>
            <a:ext cx="10872409" cy="4609433"/>
          </a:xfrm>
          <a:prstGeom prst="rect">
            <a:avLst/>
          </a:prstGeom>
        </p:spPr>
      </p:pic>
    </p:spTree>
    <p:extLst>
      <p:ext uri="{BB962C8B-B14F-4D97-AF65-F5344CB8AC3E}">
        <p14:creationId xmlns:p14="http://schemas.microsoft.com/office/powerpoint/2010/main" val="608841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17B23F-48D3-4F10-BEC7-BB4CAAAEB1F4}"/>
              </a:ext>
            </a:extLst>
          </p:cNvPr>
          <p:cNvSpPr>
            <a:spLocks noGrp="1"/>
          </p:cNvSpPr>
          <p:nvPr>
            <p:ph type="title"/>
          </p:nvPr>
        </p:nvSpPr>
        <p:spPr/>
        <p:txBody>
          <a:bodyPr/>
          <a:lstStyle/>
          <a:p>
            <a:r>
              <a:rPr lang="en-US" altLang="zh-TW" dirty="0"/>
              <a:t>Using </a:t>
            </a:r>
            <a:r>
              <a:rPr lang="en-US" altLang="zh-TW" dirty="0" err="1"/>
              <a:t>Ollama</a:t>
            </a:r>
            <a:r>
              <a:rPr lang="en-US" altLang="zh-TW" dirty="0"/>
              <a:t> as a Server</a:t>
            </a:r>
            <a:endParaRPr lang="zh-TW" altLang="en-US" dirty="0"/>
          </a:p>
        </p:txBody>
      </p:sp>
      <p:sp>
        <p:nvSpPr>
          <p:cNvPr id="3" name="內容版面配置區 2">
            <a:extLst>
              <a:ext uri="{FF2B5EF4-FFF2-40B4-BE49-F238E27FC236}">
                <a16:creationId xmlns:a16="http://schemas.microsoft.com/office/drawing/2014/main" id="{F90C46FD-F674-482A-B82F-CEE188EF4689}"/>
              </a:ext>
            </a:extLst>
          </p:cNvPr>
          <p:cNvSpPr>
            <a:spLocks noGrp="1"/>
          </p:cNvSpPr>
          <p:nvPr>
            <p:ph idx="1"/>
          </p:nvPr>
        </p:nvSpPr>
        <p:spPr/>
        <p:txBody>
          <a:bodyPr/>
          <a:lstStyle/>
          <a:p>
            <a:r>
              <a:rPr lang="en-US" altLang="zh-TW" sz="2800" dirty="0"/>
              <a:t>A command line chatbot isn’t very useful, but </a:t>
            </a:r>
            <a:r>
              <a:rPr lang="en-US" altLang="zh-TW" sz="2800" dirty="0" err="1"/>
              <a:t>Ollama</a:t>
            </a:r>
            <a:r>
              <a:rPr lang="en-US" altLang="zh-TW" sz="2800" dirty="0"/>
              <a:t> can be used as an </a:t>
            </a:r>
            <a:r>
              <a:rPr lang="en-US" altLang="zh-TW" sz="2800" dirty="0" err="1"/>
              <a:t>OpenAI</a:t>
            </a:r>
            <a:r>
              <a:rPr lang="en-US" altLang="zh-TW" sz="2800" dirty="0"/>
              <a:t> API compatible server to handle query requests</a:t>
            </a:r>
          </a:p>
          <a:p>
            <a:r>
              <a:rPr lang="en-US" altLang="zh-TW" sz="2800" dirty="0"/>
              <a:t>How do we set up an </a:t>
            </a:r>
            <a:r>
              <a:rPr lang="en-US" altLang="zh-TW" sz="2800" dirty="0" err="1"/>
              <a:t>Ollama</a:t>
            </a:r>
            <a:r>
              <a:rPr lang="en-US" altLang="zh-TW" sz="2800" dirty="0"/>
              <a:t> server?</a:t>
            </a:r>
          </a:p>
          <a:p>
            <a:pPr lvl="1"/>
            <a:r>
              <a:rPr lang="en-US" altLang="zh-TW" sz="2400" dirty="0"/>
              <a:t>On your machine’s bootup, </a:t>
            </a:r>
            <a:r>
              <a:rPr lang="en-US" altLang="zh-TW" sz="2400" dirty="0" err="1"/>
              <a:t>Ollama</a:t>
            </a:r>
            <a:r>
              <a:rPr lang="en-US" altLang="zh-TW" sz="2400" dirty="0"/>
              <a:t> should already be running by default, if not, run </a:t>
            </a:r>
            <a:r>
              <a:rPr lang="en-US" altLang="zh-TW" sz="2400" dirty="0" err="1">
                <a:latin typeface="Consolas" panose="020B0609020204030204" pitchFamily="49" charset="0"/>
              </a:rPr>
              <a:t>ollama</a:t>
            </a:r>
            <a:r>
              <a:rPr lang="en-US" altLang="zh-TW" sz="2400" dirty="0">
                <a:latin typeface="Consolas" panose="020B0609020204030204" pitchFamily="49" charset="0"/>
              </a:rPr>
              <a:t> serve</a:t>
            </a:r>
          </a:p>
          <a:p>
            <a:r>
              <a:rPr lang="en-US" altLang="zh-TW" sz="2800" dirty="0"/>
              <a:t>What models are available?</a:t>
            </a:r>
          </a:p>
          <a:p>
            <a:pPr lvl="1"/>
            <a:r>
              <a:rPr lang="en-US" altLang="zh-TW" sz="2400" dirty="0"/>
              <a:t>All of the model listed when you call </a:t>
            </a:r>
            <a:r>
              <a:rPr lang="en-US" altLang="zh-TW" sz="2400" dirty="0" err="1">
                <a:latin typeface="Consolas" panose="020B0609020204030204" pitchFamily="49" charset="0"/>
              </a:rPr>
              <a:t>ollama</a:t>
            </a:r>
            <a:r>
              <a:rPr lang="en-US" altLang="zh-TW" sz="2400" dirty="0">
                <a:latin typeface="Consolas" panose="020B0609020204030204" pitchFamily="49" charset="0"/>
              </a:rPr>
              <a:t> list</a:t>
            </a:r>
            <a:endParaRPr lang="en-US" altLang="zh-TW" sz="2400" dirty="0"/>
          </a:p>
          <a:p>
            <a:r>
              <a:rPr lang="en-US" altLang="zh-TW" sz="2800" dirty="0"/>
              <a:t>What is the server’s address?</a:t>
            </a:r>
          </a:p>
          <a:p>
            <a:pPr lvl="1"/>
            <a:r>
              <a:rPr lang="en-US" altLang="zh-TW" sz="2400" dirty="0"/>
              <a:t>By default, the </a:t>
            </a:r>
            <a:r>
              <a:rPr lang="en-US" altLang="zh-TW" sz="2400" dirty="0" err="1"/>
              <a:t>Ollama</a:t>
            </a:r>
            <a:r>
              <a:rPr lang="en-US" altLang="zh-TW" sz="2400" dirty="0"/>
              <a:t> server is posted on </a:t>
            </a:r>
            <a:r>
              <a:rPr lang="en-US" altLang="zh-TW" sz="2400" dirty="0">
                <a:hlinkClick r:id="rId2"/>
              </a:rPr>
              <a:t>http://localhost:11434/v1</a:t>
            </a:r>
            <a:r>
              <a:rPr lang="en-US" altLang="zh-TW" sz="2400" dirty="0"/>
              <a:t> </a:t>
            </a:r>
            <a:endParaRPr lang="zh-TW" altLang="en-US" sz="2400" dirty="0"/>
          </a:p>
        </p:txBody>
      </p:sp>
      <p:sp>
        <p:nvSpPr>
          <p:cNvPr id="4" name="投影片編號版面配置區 3">
            <a:extLst>
              <a:ext uri="{FF2B5EF4-FFF2-40B4-BE49-F238E27FC236}">
                <a16:creationId xmlns:a16="http://schemas.microsoft.com/office/drawing/2014/main" id="{FF71D4C1-E7A0-4C36-938F-DF1C236759B4}"/>
              </a:ext>
            </a:extLst>
          </p:cNvPr>
          <p:cNvSpPr>
            <a:spLocks noGrp="1"/>
          </p:cNvSpPr>
          <p:nvPr>
            <p:ph type="sldNum" sz="quarter" idx="10"/>
          </p:nvPr>
        </p:nvSpPr>
        <p:spPr/>
        <p:txBody>
          <a:bodyPr/>
          <a:lstStyle/>
          <a:p>
            <a:pPr>
              <a:defRPr/>
            </a:pPr>
            <a:fld id="{CF627BE3-1269-44D5-A349-82FD5D94EBD8}" type="slidenum">
              <a:rPr lang="en-US" altLang="zh-TW" smtClean="0"/>
              <a:pPr>
                <a:defRPr/>
              </a:pPr>
              <a:t>28</a:t>
            </a:fld>
            <a:endParaRPr lang="en-US" altLang="zh-TW"/>
          </a:p>
        </p:txBody>
      </p:sp>
    </p:spTree>
    <p:extLst>
      <p:ext uri="{BB962C8B-B14F-4D97-AF65-F5344CB8AC3E}">
        <p14:creationId xmlns:p14="http://schemas.microsoft.com/office/powerpoint/2010/main" val="4052056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59F06C-47B7-492A-8574-9C7B19391A9F}"/>
              </a:ext>
            </a:extLst>
          </p:cNvPr>
          <p:cNvSpPr>
            <a:spLocks noGrp="1"/>
          </p:cNvSpPr>
          <p:nvPr>
            <p:ph type="title"/>
          </p:nvPr>
        </p:nvSpPr>
        <p:spPr/>
        <p:txBody>
          <a:bodyPr/>
          <a:lstStyle/>
          <a:p>
            <a:r>
              <a:rPr lang="en-US" altLang="zh-TW" dirty="0" err="1"/>
              <a:t>OpenAI</a:t>
            </a:r>
            <a:r>
              <a:rPr lang="en-US" altLang="zh-TW" dirty="0"/>
              <a:t> API</a:t>
            </a:r>
            <a:endParaRPr lang="zh-TW" altLang="en-US" dirty="0"/>
          </a:p>
        </p:txBody>
      </p:sp>
      <p:sp>
        <p:nvSpPr>
          <p:cNvPr id="3" name="內容版面配置區 2">
            <a:extLst>
              <a:ext uri="{FF2B5EF4-FFF2-40B4-BE49-F238E27FC236}">
                <a16:creationId xmlns:a16="http://schemas.microsoft.com/office/drawing/2014/main" id="{BCD19C54-16B7-4431-81B1-49BCF94B717F}"/>
              </a:ext>
            </a:extLst>
          </p:cNvPr>
          <p:cNvSpPr>
            <a:spLocks noGrp="1"/>
          </p:cNvSpPr>
          <p:nvPr>
            <p:ph idx="1"/>
          </p:nvPr>
        </p:nvSpPr>
        <p:spPr/>
        <p:txBody>
          <a:bodyPr/>
          <a:lstStyle/>
          <a:p>
            <a:r>
              <a:rPr lang="en-US" altLang="zh-TW" sz="2400" dirty="0"/>
              <a:t>The </a:t>
            </a:r>
            <a:r>
              <a:rPr lang="en-US" altLang="zh-TW" sz="2400" dirty="0" err="1"/>
              <a:t>OpenAI</a:t>
            </a:r>
            <a:r>
              <a:rPr lang="en-US" altLang="zh-TW" sz="2400" dirty="0"/>
              <a:t> API is a broadly supported standard for enabling applications to communicate with LLM servers</a:t>
            </a:r>
          </a:p>
          <a:p>
            <a:r>
              <a:rPr lang="en-US" altLang="zh-TW" sz="2400" dirty="0"/>
              <a:t>Applications and servers communicate in a multi-role conversation</a:t>
            </a:r>
          </a:p>
        </p:txBody>
      </p:sp>
      <p:sp>
        <p:nvSpPr>
          <p:cNvPr id="4" name="投影片編號版面配置區 3">
            <a:extLst>
              <a:ext uri="{FF2B5EF4-FFF2-40B4-BE49-F238E27FC236}">
                <a16:creationId xmlns:a16="http://schemas.microsoft.com/office/drawing/2014/main" id="{E0763928-587D-4A60-9B11-5C0CD64A42D0}"/>
              </a:ext>
            </a:extLst>
          </p:cNvPr>
          <p:cNvSpPr>
            <a:spLocks noGrp="1"/>
          </p:cNvSpPr>
          <p:nvPr>
            <p:ph type="sldNum" sz="quarter" idx="10"/>
          </p:nvPr>
        </p:nvSpPr>
        <p:spPr/>
        <p:txBody>
          <a:bodyPr/>
          <a:lstStyle/>
          <a:p>
            <a:pPr>
              <a:defRPr/>
            </a:pPr>
            <a:fld id="{CF627BE3-1269-44D5-A349-82FD5D94EBD8}" type="slidenum">
              <a:rPr lang="en-US" altLang="zh-TW" smtClean="0"/>
              <a:pPr>
                <a:defRPr/>
              </a:pPr>
              <a:t>29</a:t>
            </a:fld>
            <a:endParaRPr lang="en-US" altLang="zh-TW"/>
          </a:p>
        </p:txBody>
      </p:sp>
      <p:pic>
        <p:nvPicPr>
          <p:cNvPr id="2050" name="Picture 2" descr="Openai Vector SVG Icon - SVG Repo">
            <a:extLst>
              <a:ext uri="{FF2B5EF4-FFF2-40B4-BE49-F238E27FC236}">
                <a16:creationId xmlns:a16="http://schemas.microsoft.com/office/drawing/2014/main" id="{6CD02235-5418-4CE0-B8A2-CE3D4C45E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9275" y="3818732"/>
            <a:ext cx="2143125" cy="21431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表格 5">
            <a:extLst>
              <a:ext uri="{FF2B5EF4-FFF2-40B4-BE49-F238E27FC236}">
                <a16:creationId xmlns:a16="http://schemas.microsoft.com/office/drawing/2014/main" id="{4727C692-D5BE-4E97-9B08-A3B0EEE52F40}"/>
              </a:ext>
            </a:extLst>
          </p:cNvPr>
          <p:cNvGraphicFramePr>
            <a:graphicFrameLocks noGrp="1"/>
          </p:cNvGraphicFramePr>
          <p:nvPr/>
        </p:nvGraphicFramePr>
        <p:xfrm>
          <a:off x="609600" y="3665697"/>
          <a:ext cx="8128000" cy="2296160"/>
        </p:xfrm>
        <a:graphic>
          <a:graphicData uri="http://schemas.openxmlformats.org/drawingml/2006/table">
            <a:tbl>
              <a:tblPr firstRow="1" bandRow="1">
                <a:tableStyleId>{00A15C55-8517-42AA-B614-E9B94910E393}</a:tableStyleId>
              </a:tblPr>
              <a:tblGrid>
                <a:gridCol w="1554162">
                  <a:extLst>
                    <a:ext uri="{9D8B030D-6E8A-4147-A177-3AD203B41FA5}">
                      <a16:colId xmlns:a16="http://schemas.microsoft.com/office/drawing/2014/main" val="941690885"/>
                    </a:ext>
                  </a:extLst>
                </a:gridCol>
                <a:gridCol w="6573838">
                  <a:extLst>
                    <a:ext uri="{9D8B030D-6E8A-4147-A177-3AD203B41FA5}">
                      <a16:colId xmlns:a16="http://schemas.microsoft.com/office/drawing/2014/main" val="2936845284"/>
                    </a:ext>
                  </a:extLst>
                </a:gridCol>
              </a:tblGrid>
              <a:tr h="370840">
                <a:tc>
                  <a:txBody>
                    <a:bodyPr/>
                    <a:lstStyle/>
                    <a:p>
                      <a:r>
                        <a:rPr lang="en-US" altLang="zh-TW" dirty="0"/>
                        <a:t>Role</a:t>
                      </a:r>
                      <a:endParaRPr lang="zh-TW" altLang="en-US" dirty="0"/>
                    </a:p>
                  </a:txBody>
                  <a:tcPr/>
                </a:tc>
                <a:tc>
                  <a:txBody>
                    <a:bodyPr/>
                    <a:lstStyle/>
                    <a:p>
                      <a:r>
                        <a:rPr lang="en-US" altLang="zh-TW" dirty="0"/>
                        <a:t>Description</a:t>
                      </a:r>
                      <a:endParaRPr lang="zh-TW" altLang="en-US" dirty="0"/>
                    </a:p>
                  </a:txBody>
                  <a:tcPr/>
                </a:tc>
                <a:extLst>
                  <a:ext uri="{0D108BD9-81ED-4DB2-BD59-A6C34878D82A}">
                    <a16:rowId xmlns:a16="http://schemas.microsoft.com/office/drawing/2014/main" val="872742673"/>
                  </a:ext>
                </a:extLst>
              </a:tr>
              <a:tr h="370840">
                <a:tc>
                  <a:txBody>
                    <a:bodyPr/>
                    <a:lstStyle/>
                    <a:p>
                      <a:r>
                        <a:rPr lang="en-US" altLang="zh-TW" dirty="0"/>
                        <a:t>system </a:t>
                      </a:r>
                      <a:endParaRPr lang="zh-TW" altLang="en-US" dirty="0"/>
                    </a:p>
                  </a:txBody>
                  <a:tcPr/>
                </a:tc>
                <a:tc>
                  <a:txBody>
                    <a:bodyPr/>
                    <a:lstStyle/>
                    <a:p>
                      <a:r>
                        <a:rPr lang="en-US" altLang="zh-TW" dirty="0"/>
                        <a:t>Allows the application to provide instructions to the LLM, such as defining its persona, what tools are available, what tasks it is supposed to help with or not help with, etc.</a:t>
                      </a:r>
                      <a:endParaRPr lang="zh-TW" altLang="en-US" dirty="0"/>
                    </a:p>
                  </a:txBody>
                  <a:tcPr/>
                </a:tc>
                <a:extLst>
                  <a:ext uri="{0D108BD9-81ED-4DB2-BD59-A6C34878D82A}">
                    <a16:rowId xmlns:a16="http://schemas.microsoft.com/office/drawing/2014/main" val="1974680730"/>
                  </a:ext>
                </a:extLst>
              </a:tr>
              <a:tr h="370840">
                <a:tc>
                  <a:txBody>
                    <a:bodyPr/>
                    <a:lstStyle/>
                    <a:p>
                      <a:r>
                        <a:rPr lang="en-US" altLang="zh-TW" dirty="0"/>
                        <a:t>assistant</a:t>
                      </a:r>
                      <a:endParaRPr lang="zh-TW" altLang="en-US" dirty="0"/>
                    </a:p>
                  </a:txBody>
                  <a:tcPr/>
                </a:tc>
                <a:tc>
                  <a:txBody>
                    <a:bodyPr/>
                    <a:lstStyle/>
                    <a:p>
                      <a:r>
                        <a:rPr lang="en-US" altLang="zh-TW" dirty="0"/>
                        <a:t>Messages sent from the LLM to the application.</a:t>
                      </a:r>
                      <a:endParaRPr lang="zh-TW" altLang="en-US" dirty="0"/>
                    </a:p>
                  </a:txBody>
                  <a:tcPr/>
                </a:tc>
                <a:extLst>
                  <a:ext uri="{0D108BD9-81ED-4DB2-BD59-A6C34878D82A}">
                    <a16:rowId xmlns:a16="http://schemas.microsoft.com/office/drawing/2014/main" val="1009176746"/>
                  </a:ext>
                </a:extLst>
              </a:tr>
              <a:tr h="370840">
                <a:tc>
                  <a:txBody>
                    <a:bodyPr/>
                    <a:lstStyle/>
                    <a:p>
                      <a:r>
                        <a:rPr lang="en-US" altLang="zh-TW" dirty="0"/>
                        <a:t>user</a:t>
                      </a:r>
                      <a:endParaRPr lang="zh-TW" altLang="en-US" dirty="0"/>
                    </a:p>
                  </a:txBody>
                  <a:tcPr/>
                </a:tc>
                <a:tc>
                  <a:txBody>
                    <a:bodyPr/>
                    <a:lstStyle/>
                    <a:p>
                      <a:r>
                        <a:rPr lang="en-US" altLang="zh-TW" dirty="0"/>
                        <a:t>Messages sent from the application to the LLM. Often these messages are written by the application's end-user.</a:t>
                      </a:r>
                      <a:endParaRPr lang="zh-TW" altLang="en-US" dirty="0"/>
                    </a:p>
                  </a:txBody>
                  <a:tcPr/>
                </a:tc>
                <a:extLst>
                  <a:ext uri="{0D108BD9-81ED-4DB2-BD59-A6C34878D82A}">
                    <a16:rowId xmlns:a16="http://schemas.microsoft.com/office/drawing/2014/main" val="2723840461"/>
                  </a:ext>
                </a:extLst>
              </a:tr>
            </a:tbl>
          </a:graphicData>
        </a:graphic>
      </p:graphicFrame>
    </p:spTree>
    <p:extLst>
      <p:ext uri="{BB962C8B-B14F-4D97-AF65-F5344CB8AC3E}">
        <p14:creationId xmlns:p14="http://schemas.microsoft.com/office/powerpoint/2010/main" val="197919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34C082-0E77-4CEA-9410-173D4FBE8B01}"/>
              </a:ext>
            </a:extLst>
          </p:cNvPr>
          <p:cNvSpPr>
            <a:spLocks noGrp="1"/>
          </p:cNvSpPr>
          <p:nvPr>
            <p:ph type="title"/>
          </p:nvPr>
        </p:nvSpPr>
        <p:spPr/>
        <p:txBody>
          <a:bodyPr/>
          <a:lstStyle/>
          <a:p>
            <a:r>
              <a:rPr lang="en-US" altLang="zh-TW" dirty="0"/>
              <a:t>Overview</a:t>
            </a:r>
            <a:endParaRPr lang="zh-TW" altLang="en-US" dirty="0"/>
          </a:p>
        </p:txBody>
      </p:sp>
      <p:sp>
        <p:nvSpPr>
          <p:cNvPr id="3" name="內容版面配置區 2">
            <a:extLst>
              <a:ext uri="{FF2B5EF4-FFF2-40B4-BE49-F238E27FC236}">
                <a16:creationId xmlns:a16="http://schemas.microsoft.com/office/drawing/2014/main" id="{2DBFF155-E8D8-47F6-AD18-546AB658F5D3}"/>
              </a:ext>
            </a:extLst>
          </p:cNvPr>
          <p:cNvSpPr>
            <a:spLocks noGrp="1"/>
          </p:cNvSpPr>
          <p:nvPr>
            <p:ph idx="1"/>
          </p:nvPr>
        </p:nvSpPr>
        <p:spPr/>
        <p:txBody>
          <a:bodyPr/>
          <a:lstStyle/>
          <a:p>
            <a:r>
              <a:rPr lang="en-US" altLang="zh-TW" sz="2800" dirty="0"/>
              <a:t>Introduction</a:t>
            </a:r>
          </a:p>
          <a:p>
            <a:pPr marL="457200" lvl="1" indent="0">
              <a:buNone/>
            </a:pPr>
            <a:r>
              <a:rPr lang="en-US" altLang="zh-TW" sz="1800" dirty="0"/>
              <a:t>This course serves as an introductory guide for those interested in deploying LLM solutions on AMD’s </a:t>
            </a:r>
            <a:r>
              <a:rPr lang="en-US" altLang="zh-TW" sz="1800" dirty="0" err="1"/>
              <a:t>Ryzen</a:t>
            </a:r>
            <a:r>
              <a:rPr lang="en-US" altLang="zh-TW" sz="1800" baseline="30000" dirty="0" err="1"/>
              <a:t>TM</a:t>
            </a:r>
            <a:r>
              <a:rPr lang="en-US" altLang="zh-TW" sz="1800" dirty="0"/>
              <a:t> AI PCs. It covers a high level discussion on the foundation of CNNs and LLMs and includes practical implementations attendees can follow along.</a:t>
            </a:r>
          </a:p>
          <a:p>
            <a:pPr marL="457200" lvl="1" indent="0">
              <a:buNone/>
            </a:pPr>
            <a:endParaRPr lang="en-US" altLang="zh-TW" sz="2000" dirty="0"/>
          </a:p>
          <a:p>
            <a:r>
              <a:rPr lang="en-US" altLang="zh-TW" sz="2800" dirty="0"/>
              <a:t>Target Audience</a:t>
            </a:r>
          </a:p>
          <a:p>
            <a:pPr lvl="1"/>
            <a:r>
              <a:rPr lang="en-US" altLang="zh-TW" sz="1800" dirty="0"/>
              <a:t>Programmers familiar with Python</a:t>
            </a:r>
          </a:p>
          <a:p>
            <a:pPr lvl="1"/>
            <a:r>
              <a:rPr lang="en-US" altLang="zh-TW" sz="1800" dirty="0"/>
              <a:t>Developers interested in building LLM solutions on mid-high end edge computing devices</a:t>
            </a:r>
          </a:p>
          <a:p>
            <a:pPr lvl="1"/>
            <a:r>
              <a:rPr lang="en-US" altLang="zh-TW" sz="1800" dirty="0"/>
              <a:t>Developers looking to migrate CUDA solutions to AMD platforms</a:t>
            </a:r>
          </a:p>
          <a:p>
            <a:pPr lvl="1"/>
            <a:r>
              <a:rPr lang="en-US" altLang="zh-TW" sz="1800" dirty="0"/>
              <a:t>Anyone looking to dip their toes in their first LLM or computer vision project</a:t>
            </a:r>
          </a:p>
          <a:p>
            <a:pPr lvl="1"/>
            <a:endParaRPr lang="en-US" altLang="zh-TW" sz="1800" dirty="0"/>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1" lang="en-US" altLang="zh-TW" sz="2800" b="0" i="0" u="none" strike="noStrike" kern="0" cap="none" spc="0" normalizeH="0" baseline="0" noProof="0" dirty="0">
                <a:ln>
                  <a:noFill/>
                </a:ln>
                <a:solidFill>
                  <a:srgbClr val="000000"/>
                </a:solidFill>
                <a:effectLst/>
                <a:uLnTx/>
                <a:uFillTx/>
                <a:latin typeface="Arial"/>
                <a:ea typeface="微軟正黑體"/>
                <a:cs typeface="+mn-cs"/>
              </a:rPr>
              <a:t>Resources</a:t>
            </a:r>
          </a:p>
          <a:p>
            <a:pPr lvl="1"/>
            <a:r>
              <a:rPr lang="en-US" altLang="zh-TW" sz="1800" dirty="0"/>
              <a:t>Code and slides: </a:t>
            </a:r>
            <a:r>
              <a:rPr lang="en-US" altLang="zh-TW" sz="1800" dirty="0">
                <a:hlinkClick r:id="rId3"/>
              </a:rPr>
              <a:t>https://github.com/jonathansimple/amd-ai-pc</a:t>
            </a:r>
            <a:r>
              <a:rPr lang="en-US" altLang="zh-TW" sz="1800" dirty="0"/>
              <a:t> </a:t>
            </a:r>
          </a:p>
          <a:p>
            <a:pPr lvl="1"/>
            <a:endParaRPr lang="en-US" altLang="zh-TW" sz="1800" dirty="0"/>
          </a:p>
          <a:p>
            <a:pPr lvl="1"/>
            <a:endParaRPr lang="zh-TW" altLang="en-US" sz="1800" dirty="0"/>
          </a:p>
        </p:txBody>
      </p:sp>
      <p:sp>
        <p:nvSpPr>
          <p:cNvPr id="4" name="投影片編號版面配置區 3">
            <a:extLst>
              <a:ext uri="{FF2B5EF4-FFF2-40B4-BE49-F238E27FC236}">
                <a16:creationId xmlns:a16="http://schemas.microsoft.com/office/drawing/2014/main" id="{D1EAEA5B-5078-4B1B-947D-1542DC4264BE}"/>
              </a:ext>
            </a:extLst>
          </p:cNvPr>
          <p:cNvSpPr>
            <a:spLocks noGrp="1"/>
          </p:cNvSpPr>
          <p:nvPr>
            <p:ph type="sldNum" sz="quarter" idx="10"/>
          </p:nvPr>
        </p:nvSpPr>
        <p:spPr/>
        <p:txBody>
          <a:bodyPr/>
          <a:lstStyle/>
          <a:p>
            <a:pPr>
              <a:defRPr/>
            </a:pPr>
            <a:fld id="{CF627BE3-1269-44D5-A349-82FD5D94EBD8}" type="slidenum">
              <a:rPr lang="en-US" altLang="zh-TW" smtClean="0"/>
              <a:pPr>
                <a:defRPr/>
              </a:pPr>
              <a:t>3</a:t>
            </a:fld>
            <a:endParaRPr lang="en-US" altLang="zh-TW"/>
          </a:p>
        </p:txBody>
      </p:sp>
    </p:spTree>
    <p:extLst>
      <p:ext uri="{BB962C8B-B14F-4D97-AF65-F5344CB8AC3E}">
        <p14:creationId xmlns:p14="http://schemas.microsoft.com/office/powerpoint/2010/main" val="3886941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17B23F-48D3-4F10-BEC7-BB4CAAAEB1F4}"/>
              </a:ext>
            </a:extLst>
          </p:cNvPr>
          <p:cNvSpPr>
            <a:spLocks noGrp="1"/>
          </p:cNvSpPr>
          <p:nvPr>
            <p:ph type="title"/>
          </p:nvPr>
        </p:nvSpPr>
        <p:spPr/>
        <p:txBody>
          <a:bodyPr/>
          <a:lstStyle/>
          <a:p>
            <a:r>
              <a:rPr lang="en-US" altLang="zh-TW" sz="2800" dirty="0"/>
              <a:t>Sending a Query to Your </a:t>
            </a:r>
            <a:r>
              <a:rPr lang="en-US" altLang="zh-TW" sz="2800" dirty="0" err="1"/>
              <a:t>Ollama</a:t>
            </a:r>
            <a:r>
              <a:rPr lang="en-US" altLang="zh-TW" sz="2800" dirty="0"/>
              <a:t> Server (inference_ollama.py)</a:t>
            </a:r>
            <a:endParaRPr lang="zh-TW" altLang="en-US" sz="2800" dirty="0"/>
          </a:p>
        </p:txBody>
      </p:sp>
      <p:sp>
        <p:nvSpPr>
          <p:cNvPr id="4" name="投影片編號版面配置區 3">
            <a:extLst>
              <a:ext uri="{FF2B5EF4-FFF2-40B4-BE49-F238E27FC236}">
                <a16:creationId xmlns:a16="http://schemas.microsoft.com/office/drawing/2014/main" id="{FF71D4C1-E7A0-4C36-938F-DF1C236759B4}"/>
              </a:ext>
            </a:extLst>
          </p:cNvPr>
          <p:cNvSpPr>
            <a:spLocks noGrp="1"/>
          </p:cNvSpPr>
          <p:nvPr>
            <p:ph type="sldNum" sz="quarter" idx="10"/>
          </p:nvPr>
        </p:nvSpPr>
        <p:spPr/>
        <p:txBody>
          <a:bodyPr/>
          <a:lstStyle/>
          <a:p>
            <a:pPr>
              <a:defRPr/>
            </a:pPr>
            <a:fld id="{CF627BE3-1269-44D5-A349-82FD5D94EBD8}" type="slidenum">
              <a:rPr lang="en-US" altLang="zh-TW" smtClean="0"/>
              <a:pPr>
                <a:defRPr/>
              </a:pPr>
              <a:t>30</a:t>
            </a:fld>
            <a:endParaRPr lang="en-US" altLang="zh-TW"/>
          </a:p>
        </p:txBody>
      </p:sp>
      <p:pic>
        <p:nvPicPr>
          <p:cNvPr id="9" name="圖片 8">
            <a:extLst>
              <a:ext uri="{FF2B5EF4-FFF2-40B4-BE49-F238E27FC236}">
                <a16:creationId xmlns:a16="http://schemas.microsoft.com/office/drawing/2014/main" id="{A5C53D4B-D69E-43EC-90A8-B9026ABD83C1}"/>
              </a:ext>
            </a:extLst>
          </p:cNvPr>
          <p:cNvPicPr>
            <a:picLocks noChangeAspect="1"/>
          </p:cNvPicPr>
          <p:nvPr/>
        </p:nvPicPr>
        <p:blipFill>
          <a:blip r:embed="rId2"/>
          <a:stretch>
            <a:fillRect/>
          </a:stretch>
        </p:blipFill>
        <p:spPr>
          <a:xfrm>
            <a:off x="219709" y="1151519"/>
            <a:ext cx="9019914" cy="1823175"/>
          </a:xfrm>
          <a:prstGeom prst="rect">
            <a:avLst/>
          </a:prstGeom>
        </p:spPr>
      </p:pic>
      <p:sp>
        <p:nvSpPr>
          <p:cNvPr id="10" name="文字方塊 9">
            <a:extLst>
              <a:ext uri="{FF2B5EF4-FFF2-40B4-BE49-F238E27FC236}">
                <a16:creationId xmlns:a16="http://schemas.microsoft.com/office/drawing/2014/main" id="{646E6160-A243-40DF-B2D7-9463BA6B28F9}"/>
              </a:ext>
            </a:extLst>
          </p:cNvPr>
          <p:cNvSpPr txBox="1"/>
          <p:nvPr/>
        </p:nvSpPr>
        <p:spPr>
          <a:xfrm>
            <a:off x="9341496" y="1878440"/>
            <a:ext cx="2630795" cy="369332"/>
          </a:xfrm>
          <a:prstGeom prst="rect">
            <a:avLst/>
          </a:prstGeom>
          <a:noFill/>
        </p:spPr>
        <p:txBody>
          <a:bodyPr wrap="square">
            <a:spAutoFit/>
          </a:bodyPr>
          <a:lstStyle/>
          <a:p>
            <a:pPr algn="ctr"/>
            <a:r>
              <a:rPr lang="en-US" altLang="zh-TW" dirty="0"/>
              <a:t>List of available LLMs</a:t>
            </a:r>
            <a:endParaRPr lang="zh-TW" altLang="en-US" dirty="0"/>
          </a:p>
        </p:txBody>
      </p:sp>
      <p:sp>
        <p:nvSpPr>
          <p:cNvPr id="11" name="文字方塊 10">
            <a:extLst>
              <a:ext uri="{FF2B5EF4-FFF2-40B4-BE49-F238E27FC236}">
                <a16:creationId xmlns:a16="http://schemas.microsoft.com/office/drawing/2014/main" id="{9F207945-B0B2-40FE-AF6F-DA07CD42BDD0}"/>
              </a:ext>
            </a:extLst>
          </p:cNvPr>
          <p:cNvSpPr txBox="1"/>
          <p:nvPr/>
        </p:nvSpPr>
        <p:spPr>
          <a:xfrm>
            <a:off x="219709" y="5818133"/>
            <a:ext cx="9612691" cy="369332"/>
          </a:xfrm>
          <a:prstGeom prst="rect">
            <a:avLst/>
          </a:prstGeom>
          <a:noFill/>
        </p:spPr>
        <p:txBody>
          <a:bodyPr wrap="square">
            <a:spAutoFit/>
          </a:bodyPr>
          <a:lstStyle/>
          <a:p>
            <a:r>
              <a:rPr lang="en-US" altLang="zh-TW" dirty="0"/>
              <a:t>The model names should match those shown when calling </a:t>
            </a:r>
            <a:r>
              <a:rPr lang="en-US" altLang="zh-TW" dirty="0" err="1"/>
              <a:t>ollama</a:t>
            </a:r>
            <a:r>
              <a:rPr lang="en-US" altLang="zh-TW" dirty="0"/>
              <a:t> list</a:t>
            </a:r>
            <a:endParaRPr lang="zh-TW" altLang="en-US" dirty="0"/>
          </a:p>
        </p:txBody>
      </p:sp>
      <p:pic>
        <p:nvPicPr>
          <p:cNvPr id="6" name="內容版面配置區 5">
            <a:extLst>
              <a:ext uri="{FF2B5EF4-FFF2-40B4-BE49-F238E27FC236}">
                <a16:creationId xmlns:a16="http://schemas.microsoft.com/office/drawing/2014/main" id="{C5E3D9E6-3311-47DE-A90F-3A8A8226898C}"/>
              </a:ext>
            </a:extLst>
          </p:cNvPr>
          <p:cNvPicPr>
            <a:picLocks noGrp="1" noChangeAspect="1"/>
          </p:cNvPicPr>
          <p:nvPr>
            <p:ph idx="1"/>
          </p:nvPr>
        </p:nvPicPr>
        <p:blipFill>
          <a:blip r:embed="rId3"/>
          <a:stretch>
            <a:fillRect/>
          </a:stretch>
        </p:blipFill>
        <p:spPr>
          <a:xfrm>
            <a:off x="219709" y="3271012"/>
            <a:ext cx="11025432" cy="2435469"/>
          </a:xfrm>
        </p:spPr>
      </p:pic>
    </p:spTree>
    <p:extLst>
      <p:ext uri="{BB962C8B-B14F-4D97-AF65-F5344CB8AC3E}">
        <p14:creationId xmlns:p14="http://schemas.microsoft.com/office/powerpoint/2010/main" val="2014701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17B23F-48D3-4F10-BEC7-BB4CAAAEB1F4}"/>
              </a:ext>
            </a:extLst>
          </p:cNvPr>
          <p:cNvSpPr>
            <a:spLocks noGrp="1"/>
          </p:cNvSpPr>
          <p:nvPr>
            <p:ph type="title"/>
          </p:nvPr>
        </p:nvSpPr>
        <p:spPr/>
        <p:txBody>
          <a:bodyPr/>
          <a:lstStyle/>
          <a:p>
            <a:r>
              <a:rPr kumimoji="1" lang="en-US" altLang="zh-TW" sz="2800" b="0" i="0" u="none" strike="noStrike" kern="0" cap="none" spc="0" normalizeH="0" baseline="0" noProof="0" dirty="0">
                <a:ln>
                  <a:noFill/>
                </a:ln>
                <a:solidFill>
                  <a:srgbClr val="000000">
                    <a:lumMod val="75000"/>
                    <a:lumOff val="25000"/>
                  </a:srgbClr>
                </a:solidFill>
                <a:effectLst/>
                <a:uLnTx/>
                <a:uFillTx/>
                <a:latin typeface="Arial"/>
                <a:ea typeface="微軟正黑體"/>
                <a:cs typeface="+mj-cs"/>
              </a:rPr>
              <a:t>Sending a Query to Your </a:t>
            </a:r>
            <a:r>
              <a:rPr kumimoji="1" lang="en-US" altLang="zh-TW" sz="2800" b="0" i="0" u="none" strike="noStrike" kern="0" cap="none" spc="0" normalizeH="0" baseline="0" noProof="0" dirty="0" err="1">
                <a:ln>
                  <a:noFill/>
                </a:ln>
                <a:solidFill>
                  <a:srgbClr val="000000">
                    <a:lumMod val="75000"/>
                    <a:lumOff val="25000"/>
                  </a:srgbClr>
                </a:solidFill>
                <a:effectLst/>
                <a:uLnTx/>
                <a:uFillTx/>
                <a:latin typeface="Arial"/>
                <a:ea typeface="微軟正黑體"/>
                <a:cs typeface="+mj-cs"/>
              </a:rPr>
              <a:t>Ollama</a:t>
            </a:r>
            <a:r>
              <a:rPr kumimoji="1" lang="en-US" altLang="zh-TW" sz="2800" b="0" i="0" u="none" strike="noStrike" kern="0" cap="none" spc="0" normalizeH="0" baseline="0" noProof="0" dirty="0">
                <a:ln>
                  <a:noFill/>
                </a:ln>
                <a:solidFill>
                  <a:srgbClr val="000000">
                    <a:lumMod val="75000"/>
                    <a:lumOff val="25000"/>
                  </a:srgbClr>
                </a:solidFill>
                <a:effectLst/>
                <a:uLnTx/>
                <a:uFillTx/>
                <a:latin typeface="Arial"/>
                <a:ea typeface="微軟正黑體"/>
                <a:cs typeface="+mj-cs"/>
              </a:rPr>
              <a:t> Server (inference_ollama.py)</a:t>
            </a:r>
            <a:endParaRPr lang="zh-TW" altLang="en-US" dirty="0"/>
          </a:p>
        </p:txBody>
      </p:sp>
      <p:sp>
        <p:nvSpPr>
          <p:cNvPr id="4" name="投影片編號版面配置區 3">
            <a:extLst>
              <a:ext uri="{FF2B5EF4-FFF2-40B4-BE49-F238E27FC236}">
                <a16:creationId xmlns:a16="http://schemas.microsoft.com/office/drawing/2014/main" id="{FF71D4C1-E7A0-4C36-938F-DF1C236759B4}"/>
              </a:ext>
            </a:extLst>
          </p:cNvPr>
          <p:cNvSpPr>
            <a:spLocks noGrp="1"/>
          </p:cNvSpPr>
          <p:nvPr>
            <p:ph type="sldNum" sz="quarter" idx="10"/>
          </p:nvPr>
        </p:nvSpPr>
        <p:spPr/>
        <p:txBody>
          <a:bodyPr/>
          <a:lstStyle/>
          <a:p>
            <a:pPr>
              <a:defRPr/>
            </a:pPr>
            <a:fld id="{CF627BE3-1269-44D5-A349-82FD5D94EBD8}" type="slidenum">
              <a:rPr lang="en-US" altLang="zh-TW" smtClean="0"/>
              <a:pPr>
                <a:defRPr/>
              </a:pPr>
              <a:t>31</a:t>
            </a:fld>
            <a:endParaRPr lang="en-US" altLang="zh-TW"/>
          </a:p>
        </p:txBody>
      </p:sp>
      <p:sp>
        <p:nvSpPr>
          <p:cNvPr id="10" name="文字方塊 9">
            <a:extLst>
              <a:ext uri="{FF2B5EF4-FFF2-40B4-BE49-F238E27FC236}">
                <a16:creationId xmlns:a16="http://schemas.microsoft.com/office/drawing/2014/main" id="{646E6160-A243-40DF-B2D7-9463BA6B28F9}"/>
              </a:ext>
            </a:extLst>
          </p:cNvPr>
          <p:cNvSpPr txBox="1"/>
          <p:nvPr/>
        </p:nvSpPr>
        <p:spPr>
          <a:xfrm>
            <a:off x="6818215" y="1774268"/>
            <a:ext cx="5090415" cy="646331"/>
          </a:xfrm>
          <a:prstGeom prst="rect">
            <a:avLst/>
          </a:prstGeom>
          <a:noFill/>
        </p:spPr>
        <p:txBody>
          <a:bodyPr wrap="square">
            <a:spAutoFit/>
          </a:bodyPr>
          <a:lstStyle/>
          <a:p>
            <a:r>
              <a:rPr lang="en-US" altLang="zh-TW" dirty="0"/>
              <a:t>Label your query and add any system prompts you wish</a:t>
            </a:r>
            <a:endParaRPr lang="zh-TW" altLang="en-US" dirty="0"/>
          </a:p>
        </p:txBody>
      </p:sp>
      <p:pic>
        <p:nvPicPr>
          <p:cNvPr id="6" name="內容版面配置區 5">
            <a:extLst>
              <a:ext uri="{FF2B5EF4-FFF2-40B4-BE49-F238E27FC236}">
                <a16:creationId xmlns:a16="http://schemas.microsoft.com/office/drawing/2014/main" id="{6CAED913-C797-4B1A-84B4-58123BD575B7}"/>
              </a:ext>
            </a:extLst>
          </p:cNvPr>
          <p:cNvPicPr>
            <a:picLocks noGrp="1" noChangeAspect="1"/>
          </p:cNvPicPr>
          <p:nvPr>
            <p:ph idx="1"/>
          </p:nvPr>
        </p:nvPicPr>
        <p:blipFill>
          <a:blip r:embed="rId2"/>
          <a:stretch>
            <a:fillRect/>
          </a:stretch>
        </p:blipFill>
        <p:spPr>
          <a:xfrm>
            <a:off x="675808" y="1144031"/>
            <a:ext cx="5973287" cy="5442329"/>
          </a:xfrm>
        </p:spPr>
      </p:pic>
      <p:sp>
        <p:nvSpPr>
          <p:cNvPr id="12" name="文字方塊 11">
            <a:extLst>
              <a:ext uri="{FF2B5EF4-FFF2-40B4-BE49-F238E27FC236}">
                <a16:creationId xmlns:a16="http://schemas.microsoft.com/office/drawing/2014/main" id="{CA4494A6-603D-4A00-A604-9365BBD52F8B}"/>
              </a:ext>
            </a:extLst>
          </p:cNvPr>
          <p:cNvSpPr txBox="1"/>
          <p:nvPr/>
        </p:nvSpPr>
        <p:spPr>
          <a:xfrm>
            <a:off x="5984341" y="2642186"/>
            <a:ext cx="5090415" cy="369332"/>
          </a:xfrm>
          <a:prstGeom prst="rect">
            <a:avLst/>
          </a:prstGeom>
          <a:noFill/>
        </p:spPr>
        <p:txBody>
          <a:bodyPr wrap="square">
            <a:spAutoFit/>
          </a:bodyPr>
          <a:lstStyle/>
          <a:p>
            <a:r>
              <a:rPr lang="en-US" altLang="zh-TW" dirty="0"/>
              <a:t>Create a client pointing to your </a:t>
            </a:r>
            <a:r>
              <a:rPr lang="en-US" altLang="zh-TW" dirty="0" err="1"/>
              <a:t>Ollama</a:t>
            </a:r>
            <a:r>
              <a:rPr lang="en-US" altLang="zh-TW" dirty="0"/>
              <a:t> server</a:t>
            </a:r>
            <a:endParaRPr lang="zh-TW" altLang="en-US" dirty="0"/>
          </a:p>
        </p:txBody>
      </p:sp>
      <p:sp>
        <p:nvSpPr>
          <p:cNvPr id="13" name="文字方塊 12">
            <a:extLst>
              <a:ext uri="{FF2B5EF4-FFF2-40B4-BE49-F238E27FC236}">
                <a16:creationId xmlns:a16="http://schemas.microsoft.com/office/drawing/2014/main" id="{C84529B6-9AEB-4479-8AA9-92100E106733}"/>
              </a:ext>
            </a:extLst>
          </p:cNvPr>
          <p:cNvSpPr txBox="1"/>
          <p:nvPr/>
        </p:nvSpPr>
        <p:spPr>
          <a:xfrm>
            <a:off x="4003848" y="3523875"/>
            <a:ext cx="6106638" cy="646331"/>
          </a:xfrm>
          <a:prstGeom prst="rect">
            <a:avLst/>
          </a:prstGeom>
          <a:noFill/>
        </p:spPr>
        <p:txBody>
          <a:bodyPr wrap="square">
            <a:spAutoFit/>
          </a:bodyPr>
          <a:lstStyle/>
          <a:p>
            <a:r>
              <a:rPr lang="en-US" altLang="zh-TW" dirty="0"/>
              <a:t>The chat completion is where you specify which model you wish to use</a:t>
            </a:r>
            <a:endParaRPr lang="zh-TW" altLang="en-US" dirty="0"/>
          </a:p>
        </p:txBody>
      </p:sp>
      <p:sp>
        <p:nvSpPr>
          <p:cNvPr id="11" name="文字方塊 10">
            <a:extLst>
              <a:ext uri="{FF2B5EF4-FFF2-40B4-BE49-F238E27FC236}">
                <a16:creationId xmlns:a16="http://schemas.microsoft.com/office/drawing/2014/main" id="{9F207945-B0B2-40FE-AF6F-DA07CD42BDD0}"/>
              </a:ext>
            </a:extLst>
          </p:cNvPr>
          <p:cNvSpPr txBox="1"/>
          <p:nvPr/>
        </p:nvSpPr>
        <p:spPr>
          <a:xfrm>
            <a:off x="6180666" y="5543879"/>
            <a:ext cx="5090415" cy="646331"/>
          </a:xfrm>
          <a:prstGeom prst="rect">
            <a:avLst/>
          </a:prstGeom>
          <a:noFill/>
        </p:spPr>
        <p:txBody>
          <a:bodyPr wrap="square">
            <a:spAutoFit/>
          </a:bodyPr>
          <a:lstStyle/>
          <a:p>
            <a:r>
              <a:rPr lang="en-US" altLang="zh-TW" dirty="0"/>
              <a:t>Because we set stream=True, the LLM tokens will be streamed to the terminal in real time</a:t>
            </a:r>
            <a:endParaRPr lang="zh-TW" altLang="en-US" dirty="0"/>
          </a:p>
        </p:txBody>
      </p:sp>
    </p:spTree>
    <p:extLst>
      <p:ext uri="{BB962C8B-B14F-4D97-AF65-F5344CB8AC3E}">
        <p14:creationId xmlns:p14="http://schemas.microsoft.com/office/powerpoint/2010/main" val="4221426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BA25B7-5BA5-413C-BE37-BCC666048EDD}"/>
              </a:ext>
            </a:extLst>
          </p:cNvPr>
          <p:cNvSpPr>
            <a:spLocks noGrp="1"/>
          </p:cNvSpPr>
          <p:nvPr>
            <p:ph type="title"/>
          </p:nvPr>
        </p:nvSpPr>
        <p:spPr/>
        <p:txBody>
          <a:bodyPr/>
          <a:lstStyle/>
          <a:p>
            <a:r>
              <a:rPr kumimoji="1" lang="en-US" altLang="zh-TW" sz="4000" b="0" i="0" u="none" strike="noStrike" kern="0" cap="none" spc="0" normalizeH="0" baseline="0" noProof="0" dirty="0">
                <a:ln>
                  <a:noFill/>
                </a:ln>
                <a:solidFill>
                  <a:srgbClr val="000000">
                    <a:lumMod val="75000"/>
                    <a:lumOff val="25000"/>
                  </a:srgbClr>
                </a:solidFill>
                <a:effectLst/>
                <a:uLnTx/>
                <a:uFillTx/>
                <a:latin typeface="Arial"/>
                <a:ea typeface="微軟正黑體"/>
                <a:cs typeface="+mj-cs"/>
              </a:rPr>
              <a:t>Using </a:t>
            </a:r>
            <a:r>
              <a:rPr kumimoji="1" lang="en-US" altLang="zh-TW" sz="4000" b="0" i="0" u="none" strike="noStrike" kern="0" cap="none" spc="0" normalizeH="0" baseline="0" noProof="0" dirty="0" err="1">
                <a:ln>
                  <a:noFill/>
                </a:ln>
                <a:solidFill>
                  <a:srgbClr val="000000">
                    <a:lumMod val="75000"/>
                    <a:lumOff val="25000"/>
                  </a:srgbClr>
                </a:solidFill>
                <a:effectLst/>
                <a:uLnTx/>
                <a:uFillTx/>
                <a:latin typeface="Arial"/>
                <a:ea typeface="微軟正黑體"/>
                <a:cs typeface="+mj-cs"/>
              </a:rPr>
              <a:t>Ollama</a:t>
            </a:r>
            <a:r>
              <a:rPr kumimoji="1" lang="en-US" altLang="zh-TW" sz="4000" b="0" i="0" u="none" strike="noStrike" kern="0" cap="none" spc="0" normalizeH="0" baseline="0" noProof="0" dirty="0">
                <a:ln>
                  <a:noFill/>
                </a:ln>
                <a:solidFill>
                  <a:srgbClr val="000000">
                    <a:lumMod val="75000"/>
                    <a:lumOff val="25000"/>
                  </a:srgbClr>
                </a:solidFill>
                <a:effectLst/>
                <a:uLnTx/>
                <a:uFillTx/>
                <a:latin typeface="Arial"/>
                <a:ea typeface="微軟正黑體"/>
                <a:cs typeface="+mj-cs"/>
              </a:rPr>
              <a:t> as a Server (inference_ollama.py)</a:t>
            </a:r>
            <a:endParaRPr lang="zh-TW" altLang="en-US" dirty="0"/>
          </a:p>
        </p:txBody>
      </p:sp>
      <p:pic>
        <p:nvPicPr>
          <p:cNvPr id="6" name="內容版面配置區 5">
            <a:extLst>
              <a:ext uri="{FF2B5EF4-FFF2-40B4-BE49-F238E27FC236}">
                <a16:creationId xmlns:a16="http://schemas.microsoft.com/office/drawing/2014/main" id="{D662235C-4FA7-4185-BC7C-93176E2024E5}"/>
              </a:ext>
            </a:extLst>
          </p:cNvPr>
          <p:cNvPicPr>
            <a:picLocks noGrp="1" noChangeAspect="1"/>
          </p:cNvPicPr>
          <p:nvPr>
            <p:ph idx="1"/>
          </p:nvPr>
        </p:nvPicPr>
        <p:blipFill>
          <a:blip r:embed="rId3"/>
          <a:stretch>
            <a:fillRect/>
          </a:stretch>
        </p:blipFill>
        <p:spPr>
          <a:xfrm>
            <a:off x="617031" y="1648335"/>
            <a:ext cx="10957937" cy="3561329"/>
          </a:xfrm>
        </p:spPr>
      </p:pic>
      <p:sp>
        <p:nvSpPr>
          <p:cNvPr id="4" name="投影片編號版面配置區 3">
            <a:extLst>
              <a:ext uri="{FF2B5EF4-FFF2-40B4-BE49-F238E27FC236}">
                <a16:creationId xmlns:a16="http://schemas.microsoft.com/office/drawing/2014/main" id="{ADE8A5AE-85A5-435D-883C-CF0F6EE2D6CC}"/>
              </a:ext>
            </a:extLst>
          </p:cNvPr>
          <p:cNvSpPr>
            <a:spLocks noGrp="1"/>
          </p:cNvSpPr>
          <p:nvPr>
            <p:ph type="sldNum" sz="quarter" idx="10"/>
          </p:nvPr>
        </p:nvSpPr>
        <p:spPr/>
        <p:txBody>
          <a:bodyPr/>
          <a:lstStyle/>
          <a:p>
            <a:pPr>
              <a:defRPr/>
            </a:pPr>
            <a:fld id="{CF627BE3-1269-44D5-A349-82FD5D94EBD8}" type="slidenum">
              <a:rPr lang="en-US" altLang="zh-TW" smtClean="0"/>
              <a:pPr>
                <a:defRPr/>
              </a:pPr>
              <a:t>32</a:t>
            </a:fld>
            <a:endParaRPr lang="en-US" altLang="zh-TW"/>
          </a:p>
        </p:txBody>
      </p:sp>
      <p:sp>
        <p:nvSpPr>
          <p:cNvPr id="3" name="文字方塊 2">
            <a:extLst>
              <a:ext uri="{FF2B5EF4-FFF2-40B4-BE49-F238E27FC236}">
                <a16:creationId xmlns:a16="http://schemas.microsoft.com/office/drawing/2014/main" id="{BD043272-98C2-4323-9C35-EF2D7DCD1DB9}"/>
              </a:ext>
            </a:extLst>
          </p:cNvPr>
          <p:cNvSpPr txBox="1"/>
          <p:nvPr/>
        </p:nvSpPr>
        <p:spPr>
          <a:xfrm>
            <a:off x="2368825" y="5496339"/>
            <a:ext cx="7454348" cy="646331"/>
          </a:xfrm>
          <a:prstGeom prst="rect">
            <a:avLst/>
          </a:prstGeom>
          <a:noFill/>
        </p:spPr>
        <p:txBody>
          <a:bodyPr wrap="square" rtlCol="0">
            <a:spAutoFit/>
          </a:bodyPr>
          <a:lstStyle/>
          <a:p>
            <a:pPr algn="ctr"/>
            <a:r>
              <a:rPr lang="en-US" altLang="zh-TW" dirty="0"/>
              <a:t>You will need to run </a:t>
            </a:r>
            <a:r>
              <a:rPr lang="en-US" altLang="zh-TW" dirty="0">
                <a:latin typeface="Consolas" panose="020B0609020204030204" pitchFamily="49" charset="0"/>
              </a:rPr>
              <a:t>pip install </a:t>
            </a:r>
            <a:r>
              <a:rPr lang="en-US" altLang="zh-TW" dirty="0" err="1">
                <a:latin typeface="Consolas" panose="020B0609020204030204" pitchFamily="49" charset="0"/>
              </a:rPr>
              <a:t>openai</a:t>
            </a:r>
            <a:r>
              <a:rPr lang="en-US" altLang="zh-TW" dirty="0">
                <a:latin typeface="Consolas" panose="020B0609020204030204" pitchFamily="49" charset="0"/>
              </a:rPr>
              <a:t> </a:t>
            </a:r>
            <a:r>
              <a:rPr lang="en-US" altLang="zh-TW" dirty="0"/>
              <a:t>on the default Ryzen AI environment before running the script</a:t>
            </a:r>
            <a:endParaRPr lang="zh-TW" altLang="en-US" dirty="0"/>
          </a:p>
        </p:txBody>
      </p:sp>
    </p:spTree>
    <p:extLst>
      <p:ext uri="{BB962C8B-B14F-4D97-AF65-F5344CB8AC3E}">
        <p14:creationId xmlns:p14="http://schemas.microsoft.com/office/powerpoint/2010/main" val="1606250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Introduction to Lemonade</a:t>
            </a:r>
            <a:endParaRPr lang="zh-TW" altLang="en-US" sz="5400" dirty="0"/>
          </a:p>
        </p:txBody>
      </p:sp>
    </p:spTree>
    <p:extLst>
      <p:ext uri="{BB962C8B-B14F-4D97-AF65-F5344CB8AC3E}">
        <p14:creationId xmlns:p14="http://schemas.microsoft.com/office/powerpoint/2010/main" val="3503931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59F06C-47B7-492A-8574-9C7B19391A9F}"/>
              </a:ext>
            </a:extLst>
          </p:cNvPr>
          <p:cNvSpPr>
            <a:spLocks noGrp="1"/>
          </p:cNvSpPr>
          <p:nvPr>
            <p:ph type="title"/>
          </p:nvPr>
        </p:nvSpPr>
        <p:spPr/>
        <p:txBody>
          <a:bodyPr/>
          <a:lstStyle/>
          <a:p>
            <a:r>
              <a:rPr lang="en-US" altLang="zh-TW" dirty="0"/>
              <a:t>What is Lemonade SDK?</a:t>
            </a:r>
            <a:endParaRPr lang="zh-TW" altLang="en-US" dirty="0"/>
          </a:p>
        </p:txBody>
      </p:sp>
      <p:sp>
        <p:nvSpPr>
          <p:cNvPr id="3" name="內容版面配置區 2">
            <a:extLst>
              <a:ext uri="{FF2B5EF4-FFF2-40B4-BE49-F238E27FC236}">
                <a16:creationId xmlns:a16="http://schemas.microsoft.com/office/drawing/2014/main" id="{BCD19C54-16B7-4431-81B1-49BCF94B717F}"/>
              </a:ext>
            </a:extLst>
          </p:cNvPr>
          <p:cNvSpPr>
            <a:spLocks noGrp="1"/>
          </p:cNvSpPr>
          <p:nvPr>
            <p:ph idx="1"/>
          </p:nvPr>
        </p:nvSpPr>
        <p:spPr/>
        <p:txBody>
          <a:bodyPr/>
          <a:lstStyle/>
          <a:p>
            <a:r>
              <a:rPr lang="en-US" altLang="zh-TW" sz="2800" dirty="0"/>
              <a:t>Lemonade is a library for running large language models (LLMs) on your PC</a:t>
            </a:r>
          </a:p>
          <a:p>
            <a:r>
              <a:rPr lang="en-US" altLang="zh-TW" sz="2800" dirty="0"/>
              <a:t>Lemonade maximizes LLM speed using neural processing units (NPUs) and Vulkan GPU acceleration</a:t>
            </a:r>
          </a:p>
          <a:p>
            <a:r>
              <a:rPr lang="en-US" altLang="zh-TW" sz="2800" dirty="0"/>
              <a:t>Lemonade supports both GGUF and ONNX models</a:t>
            </a:r>
          </a:p>
        </p:txBody>
      </p:sp>
      <p:sp>
        <p:nvSpPr>
          <p:cNvPr id="4" name="投影片編號版面配置區 3">
            <a:extLst>
              <a:ext uri="{FF2B5EF4-FFF2-40B4-BE49-F238E27FC236}">
                <a16:creationId xmlns:a16="http://schemas.microsoft.com/office/drawing/2014/main" id="{E0763928-587D-4A60-9B11-5C0CD64A42D0}"/>
              </a:ext>
            </a:extLst>
          </p:cNvPr>
          <p:cNvSpPr>
            <a:spLocks noGrp="1"/>
          </p:cNvSpPr>
          <p:nvPr>
            <p:ph type="sldNum" sz="quarter" idx="10"/>
          </p:nvPr>
        </p:nvSpPr>
        <p:spPr/>
        <p:txBody>
          <a:bodyPr/>
          <a:lstStyle/>
          <a:p>
            <a:pPr>
              <a:defRPr/>
            </a:pPr>
            <a:fld id="{CF627BE3-1269-44D5-A349-82FD5D94EBD8}" type="slidenum">
              <a:rPr lang="en-US" altLang="zh-TW" smtClean="0"/>
              <a:pPr>
                <a:defRPr/>
              </a:pPr>
              <a:t>34</a:t>
            </a:fld>
            <a:endParaRPr lang="en-US" altLang="zh-TW"/>
          </a:p>
        </p:txBody>
      </p:sp>
      <p:pic>
        <p:nvPicPr>
          <p:cNvPr id="1026" name="Picture 2" descr="@lemonade-sdk">
            <a:extLst>
              <a:ext uri="{FF2B5EF4-FFF2-40B4-BE49-F238E27FC236}">
                <a16:creationId xmlns:a16="http://schemas.microsoft.com/office/drawing/2014/main" id="{073FA0DE-5CC6-4471-8258-BEF54D431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9030" y="40767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920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59F06C-47B7-492A-8574-9C7B19391A9F}"/>
              </a:ext>
            </a:extLst>
          </p:cNvPr>
          <p:cNvSpPr>
            <a:spLocks noGrp="1"/>
          </p:cNvSpPr>
          <p:nvPr>
            <p:ph type="title"/>
          </p:nvPr>
        </p:nvSpPr>
        <p:spPr/>
        <p:txBody>
          <a:bodyPr/>
          <a:lstStyle/>
          <a:p>
            <a:r>
              <a:rPr lang="en-US" altLang="zh-TW" dirty="0"/>
              <a:t>What is a Lemonade Server?</a:t>
            </a:r>
            <a:endParaRPr lang="zh-TW" altLang="en-US" dirty="0"/>
          </a:p>
        </p:txBody>
      </p:sp>
      <p:sp>
        <p:nvSpPr>
          <p:cNvPr id="3" name="內容版面配置區 2">
            <a:extLst>
              <a:ext uri="{FF2B5EF4-FFF2-40B4-BE49-F238E27FC236}">
                <a16:creationId xmlns:a16="http://schemas.microsoft.com/office/drawing/2014/main" id="{BCD19C54-16B7-4431-81B1-49BCF94B717F}"/>
              </a:ext>
            </a:extLst>
          </p:cNvPr>
          <p:cNvSpPr>
            <a:spLocks noGrp="1"/>
          </p:cNvSpPr>
          <p:nvPr>
            <p:ph idx="1"/>
          </p:nvPr>
        </p:nvSpPr>
        <p:spPr/>
        <p:txBody>
          <a:bodyPr/>
          <a:lstStyle/>
          <a:p>
            <a:r>
              <a:rPr lang="en-US" altLang="zh-TW" dirty="0"/>
              <a:t>A Lemonade Server is a local LLM that can be interfaced with using the standard </a:t>
            </a:r>
            <a:r>
              <a:rPr lang="en-US" altLang="zh-TW" dirty="0" err="1"/>
              <a:t>OpenAI</a:t>
            </a:r>
            <a:r>
              <a:rPr lang="en-US" altLang="zh-TW" dirty="0"/>
              <a:t> API</a:t>
            </a:r>
          </a:p>
          <a:p>
            <a:r>
              <a:rPr lang="en-US" altLang="zh-TW" dirty="0"/>
              <a:t>It allows applications to leverage local LLMs via API calls</a:t>
            </a:r>
          </a:p>
          <a:p>
            <a:r>
              <a:rPr lang="en-US" altLang="zh-TW" dirty="0"/>
              <a:t>Works similarly to </a:t>
            </a:r>
            <a:r>
              <a:rPr lang="en-US" altLang="zh-TW" dirty="0" err="1"/>
              <a:t>Ollama</a:t>
            </a:r>
            <a:endParaRPr lang="en-US" altLang="zh-TW" b="1" dirty="0"/>
          </a:p>
        </p:txBody>
      </p:sp>
      <p:sp>
        <p:nvSpPr>
          <p:cNvPr id="4" name="投影片編號版面配置區 3">
            <a:extLst>
              <a:ext uri="{FF2B5EF4-FFF2-40B4-BE49-F238E27FC236}">
                <a16:creationId xmlns:a16="http://schemas.microsoft.com/office/drawing/2014/main" id="{E0763928-587D-4A60-9B11-5C0CD64A42D0}"/>
              </a:ext>
            </a:extLst>
          </p:cNvPr>
          <p:cNvSpPr>
            <a:spLocks noGrp="1"/>
          </p:cNvSpPr>
          <p:nvPr>
            <p:ph type="sldNum" sz="quarter" idx="10"/>
          </p:nvPr>
        </p:nvSpPr>
        <p:spPr/>
        <p:txBody>
          <a:bodyPr/>
          <a:lstStyle/>
          <a:p>
            <a:pPr>
              <a:defRPr/>
            </a:pPr>
            <a:fld id="{CF627BE3-1269-44D5-A349-82FD5D94EBD8}" type="slidenum">
              <a:rPr lang="en-US" altLang="zh-TW" smtClean="0"/>
              <a:pPr>
                <a:defRPr/>
              </a:pPr>
              <a:t>35</a:t>
            </a:fld>
            <a:endParaRPr lang="en-US" altLang="zh-TW"/>
          </a:p>
        </p:txBody>
      </p:sp>
      <p:pic>
        <p:nvPicPr>
          <p:cNvPr id="1026" name="Picture 2" descr="@lemonade-sdk">
            <a:extLst>
              <a:ext uri="{FF2B5EF4-FFF2-40B4-BE49-F238E27FC236}">
                <a16:creationId xmlns:a16="http://schemas.microsoft.com/office/drawing/2014/main" id="{073FA0DE-5CC6-4471-8258-BEF54D431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9030" y="40767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41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4DB716-AC78-48F7-822C-1784BE1BB242}"/>
              </a:ext>
            </a:extLst>
          </p:cNvPr>
          <p:cNvSpPr>
            <a:spLocks noGrp="1"/>
          </p:cNvSpPr>
          <p:nvPr>
            <p:ph type="title"/>
          </p:nvPr>
        </p:nvSpPr>
        <p:spPr/>
        <p:txBody>
          <a:bodyPr/>
          <a:lstStyle/>
          <a:p>
            <a:r>
              <a:rPr lang="en-US" altLang="zh-TW" dirty="0"/>
              <a:t>What is a Local (LLM) Server</a:t>
            </a:r>
            <a:endParaRPr lang="zh-TW" altLang="en-US" dirty="0"/>
          </a:p>
        </p:txBody>
      </p:sp>
      <p:sp>
        <p:nvSpPr>
          <p:cNvPr id="3" name="內容版面配置區 2">
            <a:extLst>
              <a:ext uri="{FF2B5EF4-FFF2-40B4-BE49-F238E27FC236}">
                <a16:creationId xmlns:a16="http://schemas.microsoft.com/office/drawing/2014/main" id="{7D8C4F0C-6AD0-4899-8383-A98B0506B5D6}"/>
              </a:ext>
            </a:extLst>
          </p:cNvPr>
          <p:cNvSpPr>
            <a:spLocks noGrp="1"/>
          </p:cNvSpPr>
          <p:nvPr>
            <p:ph idx="1"/>
          </p:nvPr>
        </p:nvSpPr>
        <p:spPr/>
        <p:txBody>
          <a:bodyPr/>
          <a:lstStyle/>
          <a:p>
            <a:r>
              <a:rPr lang="en-US" altLang="zh-TW" sz="2800" dirty="0"/>
              <a:t>Local servers are systems that run server software on client hardware</a:t>
            </a:r>
          </a:p>
          <a:p>
            <a:r>
              <a:rPr lang="en-US" altLang="zh-TW" sz="2800" dirty="0"/>
              <a:t>Benefits of a local server:</a:t>
            </a:r>
          </a:p>
          <a:p>
            <a:pPr lvl="1"/>
            <a:r>
              <a:rPr lang="en-US" altLang="zh-TW" sz="2400" dirty="0"/>
              <a:t>Data privacy</a:t>
            </a:r>
          </a:p>
          <a:p>
            <a:pPr lvl="1"/>
            <a:r>
              <a:rPr lang="en-US" altLang="zh-TW" sz="2400" dirty="0"/>
              <a:t>LLM resource sharing across applications</a:t>
            </a:r>
          </a:p>
          <a:p>
            <a:pPr lvl="1"/>
            <a:r>
              <a:rPr lang="en-US" altLang="zh-TW" sz="2400" dirty="0"/>
              <a:t>Separation of functions</a:t>
            </a:r>
          </a:p>
          <a:p>
            <a:pPr lvl="1"/>
            <a:r>
              <a:rPr lang="en-US" altLang="zh-TW" sz="2400" dirty="0"/>
              <a:t>Cloud-to-client development transition</a:t>
            </a:r>
          </a:p>
          <a:p>
            <a:pPr lvl="1"/>
            <a:r>
              <a:rPr lang="en-US" altLang="zh-TW" sz="2400" dirty="0"/>
              <a:t>Easy code integration and iteration framework and devices are not baked into the code (only </a:t>
            </a:r>
            <a:r>
              <a:rPr lang="en-US" altLang="zh-TW" sz="2400" dirty="0" err="1"/>
              <a:t>base_url</a:t>
            </a:r>
            <a:r>
              <a:rPr lang="en-US" altLang="zh-TW" sz="2400" dirty="0"/>
              <a:t>, </a:t>
            </a:r>
            <a:r>
              <a:rPr lang="en-US" altLang="zh-TW" sz="2400" dirty="0" err="1"/>
              <a:t>api_key</a:t>
            </a:r>
            <a:r>
              <a:rPr lang="en-US" altLang="zh-TW" sz="2400" dirty="0"/>
              <a:t>, and model need to be modified)</a:t>
            </a:r>
          </a:p>
          <a:p>
            <a:endParaRPr lang="zh-TW" altLang="en-US" sz="2800" dirty="0"/>
          </a:p>
        </p:txBody>
      </p:sp>
      <p:sp>
        <p:nvSpPr>
          <p:cNvPr id="4" name="投影片編號版面配置區 3">
            <a:extLst>
              <a:ext uri="{FF2B5EF4-FFF2-40B4-BE49-F238E27FC236}">
                <a16:creationId xmlns:a16="http://schemas.microsoft.com/office/drawing/2014/main" id="{2064CF57-5A7D-44CD-AEED-2FEC0C49EF1E}"/>
              </a:ext>
            </a:extLst>
          </p:cNvPr>
          <p:cNvSpPr>
            <a:spLocks noGrp="1"/>
          </p:cNvSpPr>
          <p:nvPr>
            <p:ph type="sldNum" sz="quarter" idx="10"/>
          </p:nvPr>
        </p:nvSpPr>
        <p:spPr/>
        <p:txBody>
          <a:bodyPr/>
          <a:lstStyle/>
          <a:p>
            <a:pPr>
              <a:defRPr/>
            </a:pPr>
            <a:fld id="{CF627BE3-1269-44D5-A349-82FD5D94EBD8}" type="slidenum">
              <a:rPr lang="en-US" altLang="zh-TW" smtClean="0"/>
              <a:pPr>
                <a:defRPr/>
              </a:pPr>
              <a:t>36</a:t>
            </a:fld>
            <a:endParaRPr lang="en-US" altLang="zh-TW"/>
          </a:p>
        </p:txBody>
      </p:sp>
    </p:spTree>
    <p:extLst>
      <p:ext uri="{BB962C8B-B14F-4D97-AF65-F5344CB8AC3E}">
        <p14:creationId xmlns:p14="http://schemas.microsoft.com/office/powerpoint/2010/main" val="2098425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B9FFCF-B835-4134-84D5-1AFC4CD61ADA}"/>
              </a:ext>
            </a:extLst>
          </p:cNvPr>
          <p:cNvSpPr>
            <a:spLocks noGrp="1"/>
          </p:cNvSpPr>
          <p:nvPr>
            <p:ph type="title"/>
          </p:nvPr>
        </p:nvSpPr>
        <p:spPr/>
        <p:txBody>
          <a:bodyPr/>
          <a:lstStyle/>
          <a:p>
            <a:r>
              <a:rPr lang="en-US" altLang="zh-TW" dirty="0"/>
              <a:t>Installing Lemonade (Windows)</a:t>
            </a:r>
            <a:endParaRPr lang="zh-TW" altLang="en-US" dirty="0"/>
          </a:p>
        </p:txBody>
      </p:sp>
      <p:sp>
        <p:nvSpPr>
          <p:cNvPr id="3" name="內容版面配置區 2">
            <a:extLst>
              <a:ext uri="{FF2B5EF4-FFF2-40B4-BE49-F238E27FC236}">
                <a16:creationId xmlns:a16="http://schemas.microsoft.com/office/drawing/2014/main" id="{6217ECA2-E83B-4B6F-89A8-C216CDCE15C2}"/>
              </a:ext>
            </a:extLst>
          </p:cNvPr>
          <p:cNvSpPr>
            <a:spLocks noGrp="1"/>
          </p:cNvSpPr>
          <p:nvPr>
            <p:ph idx="1"/>
          </p:nvPr>
        </p:nvSpPr>
        <p:spPr>
          <a:xfrm>
            <a:off x="609600" y="1206499"/>
            <a:ext cx="11152717" cy="4757737"/>
          </a:xfrm>
        </p:spPr>
        <p:txBody>
          <a:bodyPr/>
          <a:lstStyle/>
          <a:p>
            <a:r>
              <a:rPr lang="en-US" altLang="zh-TW" sz="2400" dirty="0">
                <a:hlinkClick r:id="rId3"/>
              </a:rPr>
              <a:t>https://lemonade-server.ai/</a:t>
            </a:r>
            <a:endParaRPr lang="en-US" altLang="zh-TW" sz="2400" dirty="0"/>
          </a:p>
          <a:p>
            <a:r>
              <a:rPr lang="en-US" altLang="zh-TW" sz="2400" dirty="0"/>
              <a:t>Lemonade is optimized for Windows, it is recommended to install using the .exe installer </a:t>
            </a:r>
            <a:endParaRPr lang="zh-TW" altLang="en-US" sz="2400" dirty="0"/>
          </a:p>
        </p:txBody>
      </p:sp>
      <p:sp>
        <p:nvSpPr>
          <p:cNvPr id="4" name="投影片編號版面配置區 3">
            <a:extLst>
              <a:ext uri="{FF2B5EF4-FFF2-40B4-BE49-F238E27FC236}">
                <a16:creationId xmlns:a16="http://schemas.microsoft.com/office/drawing/2014/main" id="{BAD776C0-9B12-451F-82FB-0A0115247000}"/>
              </a:ext>
            </a:extLst>
          </p:cNvPr>
          <p:cNvSpPr>
            <a:spLocks noGrp="1"/>
          </p:cNvSpPr>
          <p:nvPr>
            <p:ph type="sldNum" sz="quarter" idx="10"/>
          </p:nvPr>
        </p:nvSpPr>
        <p:spPr/>
        <p:txBody>
          <a:bodyPr/>
          <a:lstStyle/>
          <a:p>
            <a:pPr>
              <a:defRPr/>
            </a:pPr>
            <a:fld id="{CF627BE3-1269-44D5-A349-82FD5D94EBD8}" type="slidenum">
              <a:rPr lang="en-US" altLang="zh-TW" smtClean="0"/>
              <a:pPr>
                <a:defRPr/>
              </a:pPr>
              <a:t>37</a:t>
            </a:fld>
            <a:endParaRPr lang="en-US" altLang="zh-TW"/>
          </a:p>
        </p:txBody>
      </p:sp>
      <p:pic>
        <p:nvPicPr>
          <p:cNvPr id="6" name="圖片 5">
            <a:extLst>
              <a:ext uri="{FF2B5EF4-FFF2-40B4-BE49-F238E27FC236}">
                <a16:creationId xmlns:a16="http://schemas.microsoft.com/office/drawing/2014/main" id="{81E3E73A-A054-4EC3-8A3C-543B02464B52}"/>
              </a:ext>
            </a:extLst>
          </p:cNvPr>
          <p:cNvPicPr>
            <a:picLocks noChangeAspect="1"/>
          </p:cNvPicPr>
          <p:nvPr/>
        </p:nvPicPr>
        <p:blipFill>
          <a:blip r:embed="rId4"/>
          <a:stretch>
            <a:fillRect/>
          </a:stretch>
        </p:blipFill>
        <p:spPr>
          <a:xfrm>
            <a:off x="0" y="2498048"/>
            <a:ext cx="12192000" cy="3699553"/>
          </a:xfrm>
          <a:prstGeom prst="rect">
            <a:avLst/>
          </a:prstGeom>
        </p:spPr>
      </p:pic>
      <p:sp>
        <p:nvSpPr>
          <p:cNvPr id="7" name="矩形 6">
            <a:extLst>
              <a:ext uri="{FF2B5EF4-FFF2-40B4-BE49-F238E27FC236}">
                <a16:creationId xmlns:a16="http://schemas.microsoft.com/office/drawing/2014/main" id="{B2416A38-3432-4FB5-877D-D9ED64CA8CCF}"/>
              </a:ext>
            </a:extLst>
          </p:cNvPr>
          <p:cNvSpPr/>
          <p:nvPr/>
        </p:nvSpPr>
        <p:spPr bwMode="auto">
          <a:xfrm>
            <a:off x="4220313" y="5111479"/>
            <a:ext cx="1550504" cy="765313"/>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Tree>
    <p:extLst>
      <p:ext uri="{BB962C8B-B14F-4D97-AF65-F5344CB8AC3E}">
        <p14:creationId xmlns:p14="http://schemas.microsoft.com/office/powerpoint/2010/main" val="1111008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F4E679-B187-45C4-9BBA-D2CCAE59DEE9}"/>
              </a:ext>
            </a:extLst>
          </p:cNvPr>
          <p:cNvSpPr>
            <a:spLocks noGrp="1"/>
          </p:cNvSpPr>
          <p:nvPr>
            <p:ph type="title"/>
          </p:nvPr>
        </p:nvSpPr>
        <p:spPr/>
        <p:txBody>
          <a:bodyPr/>
          <a:lstStyle/>
          <a:p>
            <a:r>
              <a:rPr lang="en-US" altLang="zh-TW" dirty="0"/>
              <a:t>Installing Lemonade (Windows)</a:t>
            </a:r>
            <a:endParaRPr lang="zh-TW" altLang="en-US" dirty="0"/>
          </a:p>
        </p:txBody>
      </p:sp>
      <p:sp>
        <p:nvSpPr>
          <p:cNvPr id="4" name="投影片編號版面配置區 3">
            <a:extLst>
              <a:ext uri="{FF2B5EF4-FFF2-40B4-BE49-F238E27FC236}">
                <a16:creationId xmlns:a16="http://schemas.microsoft.com/office/drawing/2014/main" id="{4924CC2E-09EC-4E19-BE3B-4691F88EB0FB}"/>
              </a:ext>
            </a:extLst>
          </p:cNvPr>
          <p:cNvSpPr>
            <a:spLocks noGrp="1"/>
          </p:cNvSpPr>
          <p:nvPr>
            <p:ph type="sldNum" sz="quarter" idx="10"/>
          </p:nvPr>
        </p:nvSpPr>
        <p:spPr/>
        <p:txBody>
          <a:bodyPr/>
          <a:lstStyle/>
          <a:p>
            <a:pPr>
              <a:defRPr/>
            </a:pPr>
            <a:fld id="{CF627BE3-1269-44D5-A349-82FD5D94EBD8}" type="slidenum">
              <a:rPr lang="en-US" altLang="zh-TW" smtClean="0"/>
              <a:pPr>
                <a:defRPr/>
              </a:pPr>
              <a:t>38</a:t>
            </a:fld>
            <a:endParaRPr lang="en-US" altLang="zh-TW"/>
          </a:p>
        </p:txBody>
      </p:sp>
      <p:pic>
        <p:nvPicPr>
          <p:cNvPr id="8" name="圖片 7">
            <a:extLst>
              <a:ext uri="{FF2B5EF4-FFF2-40B4-BE49-F238E27FC236}">
                <a16:creationId xmlns:a16="http://schemas.microsoft.com/office/drawing/2014/main" id="{7B48EBD7-7481-4022-AD2A-947BE91182F9}"/>
              </a:ext>
            </a:extLst>
          </p:cNvPr>
          <p:cNvPicPr>
            <a:picLocks noChangeAspect="1"/>
          </p:cNvPicPr>
          <p:nvPr/>
        </p:nvPicPr>
        <p:blipFill>
          <a:blip r:embed="rId2"/>
          <a:stretch>
            <a:fillRect/>
          </a:stretch>
        </p:blipFill>
        <p:spPr>
          <a:xfrm>
            <a:off x="2911650" y="1206499"/>
            <a:ext cx="6368700" cy="4936382"/>
          </a:xfrm>
          <a:prstGeom prst="rect">
            <a:avLst/>
          </a:prstGeom>
        </p:spPr>
      </p:pic>
    </p:spTree>
    <p:extLst>
      <p:ext uri="{BB962C8B-B14F-4D97-AF65-F5344CB8AC3E}">
        <p14:creationId xmlns:p14="http://schemas.microsoft.com/office/powerpoint/2010/main" val="942715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F4E679-B187-45C4-9BBA-D2CCAE59DEE9}"/>
              </a:ext>
            </a:extLst>
          </p:cNvPr>
          <p:cNvSpPr>
            <a:spLocks noGrp="1"/>
          </p:cNvSpPr>
          <p:nvPr>
            <p:ph type="title"/>
          </p:nvPr>
        </p:nvSpPr>
        <p:spPr/>
        <p:txBody>
          <a:bodyPr/>
          <a:lstStyle/>
          <a:p>
            <a:r>
              <a:rPr lang="en-US" altLang="zh-TW" dirty="0"/>
              <a:t>Installing Lemonade (Windows)</a:t>
            </a:r>
            <a:endParaRPr lang="zh-TW" altLang="en-US" dirty="0"/>
          </a:p>
        </p:txBody>
      </p:sp>
      <p:sp>
        <p:nvSpPr>
          <p:cNvPr id="4" name="投影片編號版面配置區 3">
            <a:extLst>
              <a:ext uri="{FF2B5EF4-FFF2-40B4-BE49-F238E27FC236}">
                <a16:creationId xmlns:a16="http://schemas.microsoft.com/office/drawing/2014/main" id="{4924CC2E-09EC-4E19-BE3B-4691F88EB0FB}"/>
              </a:ext>
            </a:extLst>
          </p:cNvPr>
          <p:cNvSpPr>
            <a:spLocks noGrp="1"/>
          </p:cNvSpPr>
          <p:nvPr>
            <p:ph type="sldNum" sz="quarter" idx="10"/>
          </p:nvPr>
        </p:nvSpPr>
        <p:spPr/>
        <p:txBody>
          <a:bodyPr/>
          <a:lstStyle/>
          <a:p>
            <a:pPr>
              <a:defRPr/>
            </a:pPr>
            <a:fld id="{CF627BE3-1269-44D5-A349-82FD5D94EBD8}" type="slidenum">
              <a:rPr lang="en-US" altLang="zh-TW" smtClean="0"/>
              <a:pPr>
                <a:defRPr/>
              </a:pPr>
              <a:t>39</a:t>
            </a:fld>
            <a:endParaRPr lang="en-US" altLang="zh-TW"/>
          </a:p>
        </p:txBody>
      </p:sp>
      <p:pic>
        <p:nvPicPr>
          <p:cNvPr id="10" name="圖片 9">
            <a:extLst>
              <a:ext uri="{FF2B5EF4-FFF2-40B4-BE49-F238E27FC236}">
                <a16:creationId xmlns:a16="http://schemas.microsoft.com/office/drawing/2014/main" id="{EF8A192D-5B3E-440C-8063-7AAF70A1244C}"/>
              </a:ext>
            </a:extLst>
          </p:cNvPr>
          <p:cNvPicPr>
            <a:picLocks noChangeAspect="1"/>
          </p:cNvPicPr>
          <p:nvPr/>
        </p:nvPicPr>
        <p:blipFill>
          <a:blip r:embed="rId2"/>
          <a:stretch>
            <a:fillRect/>
          </a:stretch>
        </p:blipFill>
        <p:spPr>
          <a:xfrm>
            <a:off x="2886142" y="1206499"/>
            <a:ext cx="6419715" cy="5065455"/>
          </a:xfrm>
          <a:prstGeom prst="rect">
            <a:avLst/>
          </a:prstGeom>
        </p:spPr>
      </p:pic>
    </p:spTree>
    <p:extLst>
      <p:ext uri="{BB962C8B-B14F-4D97-AF65-F5344CB8AC3E}">
        <p14:creationId xmlns:p14="http://schemas.microsoft.com/office/powerpoint/2010/main" val="1585315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Setting Up Your AMD AI PC</a:t>
            </a:r>
            <a:endParaRPr lang="zh-TW" altLang="en-US" sz="5400" dirty="0"/>
          </a:p>
        </p:txBody>
      </p:sp>
    </p:spTree>
    <p:extLst>
      <p:ext uri="{BB962C8B-B14F-4D97-AF65-F5344CB8AC3E}">
        <p14:creationId xmlns:p14="http://schemas.microsoft.com/office/powerpoint/2010/main" val="3589522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A0DCC30-F472-4F9A-BBB4-E4C792749333}"/>
              </a:ext>
            </a:extLst>
          </p:cNvPr>
          <p:cNvPicPr>
            <a:picLocks noChangeAspect="1"/>
          </p:cNvPicPr>
          <p:nvPr/>
        </p:nvPicPr>
        <p:blipFill>
          <a:blip r:embed="rId2"/>
          <a:stretch>
            <a:fillRect/>
          </a:stretch>
        </p:blipFill>
        <p:spPr>
          <a:xfrm>
            <a:off x="0" y="2498048"/>
            <a:ext cx="12192000" cy="3699553"/>
          </a:xfrm>
          <a:prstGeom prst="rect">
            <a:avLst/>
          </a:prstGeom>
        </p:spPr>
      </p:pic>
      <p:sp>
        <p:nvSpPr>
          <p:cNvPr id="2" name="標題 1">
            <a:extLst>
              <a:ext uri="{FF2B5EF4-FFF2-40B4-BE49-F238E27FC236}">
                <a16:creationId xmlns:a16="http://schemas.microsoft.com/office/drawing/2014/main" id="{82B9FFCF-B835-4134-84D5-1AFC4CD61ADA}"/>
              </a:ext>
            </a:extLst>
          </p:cNvPr>
          <p:cNvSpPr>
            <a:spLocks noGrp="1"/>
          </p:cNvSpPr>
          <p:nvPr>
            <p:ph type="title"/>
          </p:nvPr>
        </p:nvSpPr>
        <p:spPr/>
        <p:txBody>
          <a:bodyPr/>
          <a:lstStyle/>
          <a:p>
            <a:r>
              <a:rPr lang="en-US" altLang="zh-TW" dirty="0"/>
              <a:t>Installing Lemonade (Linux)</a:t>
            </a:r>
            <a:endParaRPr lang="zh-TW" altLang="en-US" dirty="0"/>
          </a:p>
        </p:txBody>
      </p:sp>
      <p:sp>
        <p:nvSpPr>
          <p:cNvPr id="4" name="投影片編號版面配置區 3">
            <a:extLst>
              <a:ext uri="{FF2B5EF4-FFF2-40B4-BE49-F238E27FC236}">
                <a16:creationId xmlns:a16="http://schemas.microsoft.com/office/drawing/2014/main" id="{BAD776C0-9B12-451F-82FB-0A0115247000}"/>
              </a:ext>
            </a:extLst>
          </p:cNvPr>
          <p:cNvSpPr>
            <a:spLocks noGrp="1"/>
          </p:cNvSpPr>
          <p:nvPr>
            <p:ph type="sldNum" sz="quarter" idx="10"/>
          </p:nvPr>
        </p:nvSpPr>
        <p:spPr/>
        <p:txBody>
          <a:bodyPr/>
          <a:lstStyle/>
          <a:p>
            <a:pPr>
              <a:defRPr/>
            </a:pPr>
            <a:fld id="{CF627BE3-1269-44D5-A349-82FD5D94EBD8}" type="slidenum">
              <a:rPr lang="en-US" altLang="zh-TW" smtClean="0"/>
              <a:pPr>
                <a:defRPr/>
              </a:pPr>
              <a:t>40</a:t>
            </a:fld>
            <a:endParaRPr lang="en-US" altLang="zh-TW"/>
          </a:p>
        </p:txBody>
      </p:sp>
      <p:sp>
        <p:nvSpPr>
          <p:cNvPr id="7" name="矩形 6">
            <a:extLst>
              <a:ext uri="{FF2B5EF4-FFF2-40B4-BE49-F238E27FC236}">
                <a16:creationId xmlns:a16="http://schemas.microsoft.com/office/drawing/2014/main" id="{B2416A38-3432-4FB5-877D-D9ED64CA8CCF}"/>
              </a:ext>
            </a:extLst>
          </p:cNvPr>
          <p:cNvSpPr/>
          <p:nvPr/>
        </p:nvSpPr>
        <p:spPr bwMode="auto">
          <a:xfrm>
            <a:off x="5830451" y="5105258"/>
            <a:ext cx="1981705" cy="765313"/>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8" name="內容版面配置區 2">
            <a:extLst>
              <a:ext uri="{FF2B5EF4-FFF2-40B4-BE49-F238E27FC236}">
                <a16:creationId xmlns:a16="http://schemas.microsoft.com/office/drawing/2014/main" id="{E3FA7B99-0001-4BC5-837D-85613FBA38E4}"/>
              </a:ext>
            </a:extLst>
          </p:cNvPr>
          <p:cNvSpPr>
            <a:spLocks noGrp="1"/>
          </p:cNvSpPr>
          <p:nvPr>
            <p:ph idx="1"/>
          </p:nvPr>
        </p:nvSpPr>
        <p:spPr>
          <a:xfrm>
            <a:off x="609600" y="1206499"/>
            <a:ext cx="11152717" cy="4757737"/>
          </a:xfrm>
        </p:spPr>
        <p:txBody>
          <a:bodyPr/>
          <a:lstStyle/>
          <a:p>
            <a:r>
              <a:rPr lang="en-US" altLang="zh-TW" sz="2400" dirty="0">
                <a:hlinkClick r:id="rId3"/>
              </a:rPr>
              <a:t>https://lemonade-server.ai/</a:t>
            </a:r>
            <a:endParaRPr lang="en-US" altLang="zh-TW" sz="2400" dirty="0"/>
          </a:p>
          <a:p>
            <a:r>
              <a:rPr lang="en-US" altLang="zh-TW" sz="2400" dirty="0"/>
              <a:t>Lemonade is also available on Linux at a lower capacity</a:t>
            </a:r>
          </a:p>
        </p:txBody>
      </p:sp>
    </p:spTree>
    <p:extLst>
      <p:ext uri="{BB962C8B-B14F-4D97-AF65-F5344CB8AC3E}">
        <p14:creationId xmlns:p14="http://schemas.microsoft.com/office/powerpoint/2010/main" val="2776338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B9FFCF-B835-4134-84D5-1AFC4CD61ADA}"/>
              </a:ext>
            </a:extLst>
          </p:cNvPr>
          <p:cNvSpPr>
            <a:spLocks noGrp="1"/>
          </p:cNvSpPr>
          <p:nvPr>
            <p:ph type="title"/>
          </p:nvPr>
        </p:nvSpPr>
        <p:spPr/>
        <p:txBody>
          <a:bodyPr/>
          <a:lstStyle/>
          <a:p>
            <a:r>
              <a:rPr lang="en-US" altLang="zh-TW" sz="3600" dirty="0"/>
              <a:t>Installing Lemonade (Linux)</a:t>
            </a:r>
            <a:endParaRPr lang="zh-TW" altLang="en-US" sz="3600" dirty="0"/>
          </a:p>
        </p:txBody>
      </p:sp>
      <p:sp>
        <p:nvSpPr>
          <p:cNvPr id="4" name="投影片編號版面配置區 3">
            <a:extLst>
              <a:ext uri="{FF2B5EF4-FFF2-40B4-BE49-F238E27FC236}">
                <a16:creationId xmlns:a16="http://schemas.microsoft.com/office/drawing/2014/main" id="{BAD776C0-9B12-451F-82FB-0A0115247000}"/>
              </a:ext>
            </a:extLst>
          </p:cNvPr>
          <p:cNvSpPr>
            <a:spLocks noGrp="1"/>
          </p:cNvSpPr>
          <p:nvPr>
            <p:ph type="sldNum" sz="quarter" idx="10"/>
          </p:nvPr>
        </p:nvSpPr>
        <p:spPr/>
        <p:txBody>
          <a:bodyPr/>
          <a:lstStyle/>
          <a:p>
            <a:pPr>
              <a:defRPr/>
            </a:pPr>
            <a:fld id="{CF627BE3-1269-44D5-A349-82FD5D94EBD8}" type="slidenum">
              <a:rPr lang="en-US" altLang="zh-TW" smtClean="0"/>
              <a:pPr>
                <a:defRPr/>
              </a:pPr>
              <a:t>41</a:t>
            </a:fld>
            <a:endParaRPr lang="en-US" altLang="zh-TW"/>
          </a:p>
        </p:txBody>
      </p:sp>
      <p:pic>
        <p:nvPicPr>
          <p:cNvPr id="8" name="圖片 7">
            <a:extLst>
              <a:ext uri="{FF2B5EF4-FFF2-40B4-BE49-F238E27FC236}">
                <a16:creationId xmlns:a16="http://schemas.microsoft.com/office/drawing/2014/main" id="{D1FDA2DA-1D37-49DE-BDA2-CBC8D1FAB60F}"/>
              </a:ext>
            </a:extLst>
          </p:cNvPr>
          <p:cNvPicPr>
            <a:picLocks noChangeAspect="1"/>
          </p:cNvPicPr>
          <p:nvPr/>
        </p:nvPicPr>
        <p:blipFill>
          <a:blip r:embed="rId2"/>
          <a:stretch>
            <a:fillRect/>
          </a:stretch>
        </p:blipFill>
        <p:spPr>
          <a:xfrm>
            <a:off x="6566206" y="600212"/>
            <a:ext cx="5244794" cy="5413377"/>
          </a:xfrm>
          <a:prstGeom prst="rect">
            <a:avLst/>
          </a:prstGeom>
        </p:spPr>
      </p:pic>
      <p:sp>
        <p:nvSpPr>
          <p:cNvPr id="10" name="文字方塊 9">
            <a:extLst>
              <a:ext uri="{FF2B5EF4-FFF2-40B4-BE49-F238E27FC236}">
                <a16:creationId xmlns:a16="http://schemas.microsoft.com/office/drawing/2014/main" id="{EB0F7FAB-6C41-4217-817C-E45CA5014607}"/>
              </a:ext>
            </a:extLst>
          </p:cNvPr>
          <p:cNvSpPr txBox="1"/>
          <p:nvPr/>
        </p:nvSpPr>
        <p:spPr>
          <a:xfrm>
            <a:off x="601133" y="1530626"/>
            <a:ext cx="6102626" cy="1477328"/>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Support for </a:t>
            </a:r>
            <a:r>
              <a:rPr lang="en-US" altLang="zh-TW" dirty="0" err="1"/>
              <a:t>OnnxRuntime</a:t>
            </a:r>
            <a:r>
              <a:rPr lang="en-US" altLang="zh-TW" dirty="0"/>
              <a:t> </a:t>
            </a:r>
            <a:r>
              <a:rPr lang="en-US" altLang="zh-TW" dirty="0" err="1"/>
              <a:t>GenAI</a:t>
            </a:r>
            <a:r>
              <a:rPr lang="en-US" altLang="zh-TW" dirty="0"/>
              <a:t> (OGA) is limited on Linux (</a:t>
            </a:r>
            <a:r>
              <a:rPr lang="en-US" altLang="zh-TW" dirty="0" err="1"/>
              <a:t>oga-cpu</a:t>
            </a:r>
            <a:r>
              <a:rPr lang="en-US" altLang="zh-TW" dirty="0"/>
              <a:t> only, hybrid unavailable)</a:t>
            </a:r>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en-US" altLang="zh-TW" dirty="0"/>
              <a:t>For non-</a:t>
            </a:r>
            <a:r>
              <a:rPr lang="en-US" altLang="zh-TW" dirty="0" err="1"/>
              <a:t>onnx</a:t>
            </a:r>
            <a:r>
              <a:rPr lang="en-US" altLang="zh-TW" dirty="0"/>
              <a:t> models, device support can be set to GPU </a:t>
            </a:r>
            <a:endParaRPr lang="zh-TW" altLang="en-US" dirty="0"/>
          </a:p>
        </p:txBody>
      </p:sp>
    </p:spTree>
    <p:extLst>
      <p:ext uri="{BB962C8B-B14F-4D97-AF65-F5344CB8AC3E}">
        <p14:creationId xmlns:p14="http://schemas.microsoft.com/office/powerpoint/2010/main" val="1202388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ECA625-D7E7-4F5A-B18E-10C8F0CB07AE}"/>
              </a:ext>
            </a:extLst>
          </p:cNvPr>
          <p:cNvSpPr>
            <a:spLocks noGrp="1"/>
          </p:cNvSpPr>
          <p:nvPr>
            <p:ph type="title"/>
          </p:nvPr>
        </p:nvSpPr>
        <p:spPr/>
        <p:txBody>
          <a:bodyPr/>
          <a:lstStyle/>
          <a:p>
            <a:r>
              <a:rPr lang="en-US" altLang="zh-TW" dirty="0">
                <a:latin typeface="Consolas" panose="020B0609020204030204" pitchFamily="49" charset="0"/>
              </a:rPr>
              <a:t>lemonade-server</a:t>
            </a:r>
            <a:r>
              <a:rPr lang="en-US" altLang="zh-TW" dirty="0"/>
              <a:t> CLI</a:t>
            </a:r>
            <a:endParaRPr lang="zh-TW" altLang="en-US" dirty="0"/>
          </a:p>
        </p:txBody>
      </p:sp>
      <p:sp>
        <p:nvSpPr>
          <p:cNvPr id="3" name="內容版面配置區 2">
            <a:extLst>
              <a:ext uri="{FF2B5EF4-FFF2-40B4-BE49-F238E27FC236}">
                <a16:creationId xmlns:a16="http://schemas.microsoft.com/office/drawing/2014/main" id="{4D384C6A-1EA0-45D1-9523-D640F486C69B}"/>
              </a:ext>
            </a:extLst>
          </p:cNvPr>
          <p:cNvSpPr>
            <a:spLocks noGrp="1"/>
          </p:cNvSpPr>
          <p:nvPr>
            <p:ph idx="1"/>
          </p:nvPr>
        </p:nvSpPr>
        <p:spPr>
          <a:xfrm>
            <a:off x="609600" y="1206499"/>
            <a:ext cx="11152717" cy="4757737"/>
          </a:xfrm>
        </p:spPr>
        <p:txBody>
          <a:bodyPr/>
          <a:lstStyle/>
          <a:p>
            <a:r>
              <a:rPr lang="en-US" altLang="zh-TW" sz="2400" dirty="0">
                <a:latin typeface="Consolas" panose="020B0609020204030204" pitchFamily="49" charset="0"/>
              </a:rPr>
              <a:t>lemonade-server</a:t>
            </a:r>
            <a:r>
              <a:rPr lang="en-US" altLang="zh-TW" sz="2400" dirty="0"/>
              <a:t> command-line interface (CLI) is a set of commands used to manage the LLM server</a:t>
            </a:r>
          </a:p>
          <a:p>
            <a:r>
              <a:rPr lang="en-US" altLang="zh-TW" sz="2400" dirty="0"/>
              <a:t>Starting a server via command line:</a:t>
            </a:r>
          </a:p>
          <a:p>
            <a:pPr marL="0" indent="0" algn="ctr">
              <a:lnSpc>
                <a:spcPct val="150000"/>
              </a:lnSpc>
              <a:buNone/>
            </a:pPr>
            <a:r>
              <a:rPr lang="en-US" altLang="zh-TW" sz="1800" dirty="0">
                <a:latin typeface="Consolas" panose="020B0609020204030204" pitchFamily="49" charset="0"/>
              </a:rPr>
              <a:t>lemonade-server serve --port 8000 --log-level debug --truncate-inputs</a:t>
            </a:r>
            <a:endParaRPr lang="zh-TW" altLang="en-US" sz="1800" dirty="0">
              <a:latin typeface="Consolas" panose="020B0609020204030204" pitchFamily="49" charset="0"/>
            </a:endParaRPr>
          </a:p>
        </p:txBody>
      </p:sp>
      <p:sp>
        <p:nvSpPr>
          <p:cNvPr id="4" name="投影片編號版面配置區 3">
            <a:extLst>
              <a:ext uri="{FF2B5EF4-FFF2-40B4-BE49-F238E27FC236}">
                <a16:creationId xmlns:a16="http://schemas.microsoft.com/office/drawing/2014/main" id="{E2F48896-5D6C-4BD0-9BCF-9BBF0D950C20}"/>
              </a:ext>
            </a:extLst>
          </p:cNvPr>
          <p:cNvSpPr>
            <a:spLocks noGrp="1"/>
          </p:cNvSpPr>
          <p:nvPr>
            <p:ph type="sldNum" sz="quarter" idx="10"/>
          </p:nvPr>
        </p:nvSpPr>
        <p:spPr/>
        <p:txBody>
          <a:bodyPr/>
          <a:lstStyle/>
          <a:p>
            <a:pPr>
              <a:defRPr/>
            </a:pPr>
            <a:fld id="{CF627BE3-1269-44D5-A349-82FD5D94EBD8}" type="slidenum">
              <a:rPr lang="en-US" altLang="zh-TW" smtClean="0"/>
              <a:pPr>
                <a:defRPr/>
              </a:pPr>
              <a:t>42</a:t>
            </a:fld>
            <a:endParaRPr lang="en-US" altLang="zh-TW"/>
          </a:p>
        </p:txBody>
      </p:sp>
      <p:pic>
        <p:nvPicPr>
          <p:cNvPr id="6" name="圖片 5">
            <a:extLst>
              <a:ext uri="{FF2B5EF4-FFF2-40B4-BE49-F238E27FC236}">
                <a16:creationId xmlns:a16="http://schemas.microsoft.com/office/drawing/2014/main" id="{C58C2FBF-B9E7-44DC-8689-54E5E467667D}"/>
              </a:ext>
            </a:extLst>
          </p:cNvPr>
          <p:cNvPicPr>
            <a:picLocks noChangeAspect="1"/>
          </p:cNvPicPr>
          <p:nvPr/>
        </p:nvPicPr>
        <p:blipFill rotWithShape="1">
          <a:blip r:embed="rId2"/>
          <a:srcRect l="784" t="1243"/>
          <a:stretch/>
        </p:blipFill>
        <p:spPr>
          <a:xfrm>
            <a:off x="3031563" y="3033784"/>
            <a:ext cx="6298205" cy="3446878"/>
          </a:xfrm>
          <a:prstGeom prst="rect">
            <a:avLst/>
          </a:prstGeom>
        </p:spPr>
      </p:pic>
    </p:spTree>
    <p:extLst>
      <p:ext uri="{BB962C8B-B14F-4D97-AF65-F5344CB8AC3E}">
        <p14:creationId xmlns:p14="http://schemas.microsoft.com/office/powerpoint/2010/main" val="237945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23C498-68C8-41EE-95CC-13BE095414CF}"/>
              </a:ext>
            </a:extLst>
          </p:cNvPr>
          <p:cNvSpPr>
            <a:spLocks noGrp="1"/>
          </p:cNvSpPr>
          <p:nvPr>
            <p:ph type="title"/>
          </p:nvPr>
        </p:nvSpPr>
        <p:spPr/>
        <p:txBody>
          <a:bodyPr/>
          <a:lstStyle/>
          <a:p>
            <a:r>
              <a:rPr lang="en-US" altLang="zh-TW" dirty="0"/>
              <a:t>Other Useful Resources for CLI</a:t>
            </a:r>
            <a:endParaRPr lang="zh-TW" altLang="en-US" dirty="0"/>
          </a:p>
        </p:txBody>
      </p:sp>
      <p:sp>
        <p:nvSpPr>
          <p:cNvPr id="3" name="內容版面配置區 2">
            <a:extLst>
              <a:ext uri="{FF2B5EF4-FFF2-40B4-BE49-F238E27FC236}">
                <a16:creationId xmlns:a16="http://schemas.microsoft.com/office/drawing/2014/main" id="{5E9999EE-2D91-477B-9B79-54BECA673A6C}"/>
              </a:ext>
            </a:extLst>
          </p:cNvPr>
          <p:cNvSpPr>
            <a:spLocks noGrp="1"/>
          </p:cNvSpPr>
          <p:nvPr>
            <p:ph idx="1"/>
          </p:nvPr>
        </p:nvSpPr>
        <p:spPr/>
        <p:txBody>
          <a:bodyPr/>
          <a:lstStyle/>
          <a:p>
            <a:r>
              <a:rPr lang="en-US" altLang="zh-TW" sz="2400" dirty="0"/>
              <a:t>Use the </a:t>
            </a:r>
            <a:r>
              <a:rPr lang="en-US" altLang="zh-TW" sz="2400" dirty="0">
                <a:latin typeface="Consolas" panose="020B0609020204030204" pitchFamily="49" charset="0"/>
              </a:rPr>
              <a:t>pull</a:t>
            </a:r>
            <a:r>
              <a:rPr lang="en-US" altLang="zh-TW" sz="2400" dirty="0"/>
              <a:t> command to download models (uses Hugging Face Hub)</a:t>
            </a:r>
          </a:p>
          <a:p>
            <a:pPr marL="0" indent="0" algn="ctr">
              <a:buNone/>
            </a:pPr>
            <a:endParaRPr lang="en-US" altLang="zh-TW" sz="2400" b="0" i="0" dirty="0">
              <a:solidFill>
                <a:srgbClr val="000000"/>
              </a:solidFill>
              <a:effectLst/>
              <a:latin typeface="Consolas" panose="020B0609020204030204" pitchFamily="49" charset="0"/>
            </a:endParaRPr>
          </a:p>
          <a:p>
            <a:pPr marL="0" indent="0" algn="ctr">
              <a:buNone/>
            </a:pPr>
            <a:r>
              <a:rPr lang="en-US" altLang="zh-TW" sz="2400" b="0" i="0" dirty="0">
                <a:solidFill>
                  <a:srgbClr val="000000"/>
                </a:solidFill>
                <a:effectLst/>
                <a:latin typeface="Consolas" panose="020B0609020204030204" pitchFamily="49" charset="0"/>
              </a:rPr>
              <a:t>lemonade-server pull Qwen2.5-0.5B-Instruct-CPU</a:t>
            </a:r>
          </a:p>
          <a:p>
            <a:pPr marL="0" indent="0" algn="ctr">
              <a:buNone/>
            </a:pPr>
            <a:endParaRPr lang="en-US" altLang="zh-TW" sz="2400" dirty="0">
              <a:solidFill>
                <a:srgbClr val="000000"/>
              </a:solidFill>
              <a:latin typeface="Consolas" panose="020B0609020204030204" pitchFamily="49" charset="0"/>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altLang="zh-TW" sz="2400" dirty="0"/>
              <a:t>By default, Hugging Face downloads models to C:\Users\YOUR_USERNAME\.cache\huggingface\hub</a:t>
            </a:r>
          </a:p>
          <a:p>
            <a:pPr>
              <a:defRPr/>
            </a:pPr>
            <a:r>
              <a:rPr lang="en-US" altLang="zh-TW" sz="2400" dirty="0"/>
              <a:t>You can change the directory for Hugging Face Hub by setting the HF_HOME or HF_HUB_CACHE environment variables.</a:t>
            </a:r>
            <a:endParaRPr lang="zh-TW" altLang="en-US" sz="2400" dirty="0"/>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1" lang="en-US" altLang="zh-TW" sz="2400" b="0" i="0" u="none" strike="noStrike" kern="0" cap="none" spc="0" normalizeH="0" baseline="0" noProof="0" dirty="0">
              <a:ln>
                <a:noFill/>
              </a:ln>
              <a:solidFill>
                <a:srgbClr val="000000"/>
              </a:solidFill>
              <a:effectLst/>
              <a:uLnTx/>
              <a:uFillTx/>
              <a:latin typeface="Arial"/>
              <a:ea typeface="微軟正黑體"/>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1" lang="en-US" altLang="zh-TW" sz="2400" b="0" i="0" u="none" strike="noStrike" kern="0" cap="none" spc="0" normalizeH="0" baseline="0" noProof="0" dirty="0">
                <a:ln>
                  <a:noFill/>
                </a:ln>
                <a:solidFill>
                  <a:srgbClr val="000000"/>
                </a:solidFill>
                <a:effectLst/>
                <a:uLnTx/>
                <a:uFillTx/>
                <a:latin typeface="Arial"/>
                <a:ea typeface="微軟正黑體"/>
                <a:cs typeface="+mn-cs"/>
              </a:rPr>
              <a:t>Visit </a:t>
            </a:r>
            <a:r>
              <a:rPr kumimoji="1" lang="en-US" altLang="zh-TW" sz="2400" b="0" i="0" u="none" strike="noStrike" kern="0" cap="none" spc="0" normalizeH="0" baseline="0" noProof="0" dirty="0">
                <a:ln>
                  <a:noFill/>
                </a:ln>
                <a:solidFill>
                  <a:srgbClr val="000000"/>
                </a:solidFill>
                <a:effectLst/>
                <a:uLnTx/>
                <a:uFillTx/>
                <a:latin typeface="Arial"/>
                <a:ea typeface="微軟正黑體"/>
                <a:cs typeface="+mn-cs"/>
                <a:hlinkClick r:id="rId2"/>
              </a:rPr>
              <a:t>https://lemonade-server.ai/docs/server/server_integration/</a:t>
            </a:r>
            <a:r>
              <a:rPr kumimoji="1" lang="en-US" altLang="zh-TW" sz="2400" b="0" i="0" u="none" strike="noStrike" kern="0" cap="none" spc="0" normalizeH="0" baseline="0" noProof="0" dirty="0">
                <a:ln>
                  <a:noFill/>
                </a:ln>
                <a:solidFill>
                  <a:srgbClr val="000000"/>
                </a:solidFill>
                <a:effectLst/>
                <a:uLnTx/>
                <a:uFillTx/>
                <a:latin typeface="Arial"/>
                <a:ea typeface="微軟正黑體"/>
                <a:cs typeface="+mn-cs"/>
              </a:rPr>
              <a:t> for more information on working with Lemonade’s command line interface</a:t>
            </a:r>
          </a:p>
        </p:txBody>
      </p:sp>
      <p:sp>
        <p:nvSpPr>
          <p:cNvPr id="4" name="投影片編號版面配置區 3">
            <a:extLst>
              <a:ext uri="{FF2B5EF4-FFF2-40B4-BE49-F238E27FC236}">
                <a16:creationId xmlns:a16="http://schemas.microsoft.com/office/drawing/2014/main" id="{73F5D5D2-D648-4420-BC27-36AED065ED10}"/>
              </a:ext>
            </a:extLst>
          </p:cNvPr>
          <p:cNvSpPr>
            <a:spLocks noGrp="1"/>
          </p:cNvSpPr>
          <p:nvPr>
            <p:ph type="sldNum" sz="quarter" idx="10"/>
          </p:nvPr>
        </p:nvSpPr>
        <p:spPr/>
        <p:txBody>
          <a:bodyPr/>
          <a:lstStyle/>
          <a:p>
            <a:pPr>
              <a:defRPr/>
            </a:pPr>
            <a:fld id="{CF627BE3-1269-44D5-A349-82FD5D94EBD8}" type="slidenum">
              <a:rPr lang="en-US" altLang="zh-TW" smtClean="0"/>
              <a:pPr>
                <a:defRPr/>
              </a:pPr>
              <a:t>43</a:t>
            </a:fld>
            <a:endParaRPr lang="en-US" altLang="zh-TW"/>
          </a:p>
        </p:txBody>
      </p:sp>
    </p:spTree>
    <p:extLst>
      <p:ext uri="{BB962C8B-B14F-4D97-AF65-F5344CB8AC3E}">
        <p14:creationId xmlns:p14="http://schemas.microsoft.com/office/powerpoint/2010/main" val="507077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3BFCA0-6980-4346-B109-5F55264094AE}"/>
              </a:ext>
            </a:extLst>
          </p:cNvPr>
          <p:cNvSpPr>
            <a:spLocks noGrp="1"/>
          </p:cNvSpPr>
          <p:nvPr>
            <p:ph type="title"/>
          </p:nvPr>
        </p:nvSpPr>
        <p:spPr>
          <a:xfrm>
            <a:off x="601133" y="119066"/>
            <a:ext cx="11159067" cy="908548"/>
          </a:xfrm>
        </p:spPr>
        <p:txBody>
          <a:bodyPr/>
          <a:lstStyle/>
          <a:p>
            <a:r>
              <a:rPr lang="en-US" altLang="zh-TW" sz="3200" dirty="0"/>
              <a:t>Lemonade Supported Models</a:t>
            </a:r>
            <a:endParaRPr lang="zh-TW" altLang="en-US" sz="3200" dirty="0"/>
          </a:p>
        </p:txBody>
      </p:sp>
      <p:sp>
        <p:nvSpPr>
          <p:cNvPr id="3" name="內容版面配置區 2">
            <a:extLst>
              <a:ext uri="{FF2B5EF4-FFF2-40B4-BE49-F238E27FC236}">
                <a16:creationId xmlns:a16="http://schemas.microsoft.com/office/drawing/2014/main" id="{08F9E72A-90C8-4D96-914C-9F13941FE9E3}"/>
              </a:ext>
            </a:extLst>
          </p:cNvPr>
          <p:cNvSpPr>
            <a:spLocks noGrp="1"/>
          </p:cNvSpPr>
          <p:nvPr>
            <p:ph idx="1"/>
          </p:nvPr>
        </p:nvSpPr>
        <p:spPr>
          <a:xfrm>
            <a:off x="609600" y="779465"/>
            <a:ext cx="11152717" cy="4757737"/>
          </a:xfrm>
        </p:spPr>
        <p:txBody>
          <a:bodyPr/>
          <a:lstStyle/>
          <a:p>
            <a:r>
              <a:rPr lang="en-US" altLang="zh-TW" sz="2000" dirty="0">
                <a:hlinkClick r:id="rId2"/>
              </a:rPr>
              <a:t>https://lemonade-server.ai/docs/server/server_models/</a:t>
            </a:r>
            <a:endParaRPr lang="en-US" altLang="zh-TW" sz="2000" dirty="0"/>
          </a:p>
          <a:p>
            <a:endParaRPr lang="zh-TW" altLang="en-US" sz="2000" dirty="0"/>
          </a:p>
        </p:txBody>
      </p:sp>
      <p:sp>
        <p:nvSpPr>
          <p:cNvPr id="4" name="投影片編號版面配置區 3">
            <a:extLst>
              <a:ext uri="{FF2B5EF4-FFF2-40B4-BE49-F238E27FC236}">
                <a16:creationId xmlns:a16="http://schemas.microsoft.com/office/drawing/2014/main" id="{D7653D04-44AF-4711-8F89-D67B248F9C14}"/>
              </a:ext>
            </a:extLst>
          </p:cNvPr>
          <p:cNvSpPr>
            <a:spLocks noGrp="1"/>
          </p:cNvSpPr>
          <p:nvPr>
            <p:ph type="sldNum" sz="quarter" idx="10"/>
          </p:nvPr>
        </p:nvSpPr>
        <p:spPr/>
        <p:txBody>
          <a:bodyPr/>
          <a:lstStyle/>
          <a:p>
            <a:pPr>
              <a:defRPr/>
            </a:pPr>
            <a:fld id="{CF627BE3-1269-44D5-A349-82FD5D94EBD8}" type="slidenum">
              <a:rPr lang="en-US" altLang="zh-TW" smtClean="0"/>
              <a:pPr>
                <a:defRPr/>
              </a:pPr>
              <a:t>44</a:t>
            </a:fld>
            <a:endParaRPr lang="en-US" altLang="zh-TW"/>
          </a:p>
        </p:txBody>
      </p:sp>
      <p:pic>
        <p:nvPicPr>
          <p:cNvPr id="6" name="圖片 5">
            <a:extLst>
              <a:ext uri="{FF2B5EF4-FFF2-40B4-BE49-F238E27FC236}">
                <a16:creationId xmlns:a16="http://schemas.microsoft.com/office/drawing/2014/main" id="{2435B086-AE17-4F89-8D03-6A297C4F39DD}"/>
              </a:ext>
            </a:extLst>
          </p:cNvPr>
          <p:cNvPicPr>
            <a:picLocks noChangeAspect="1"/>
          </p:cNvPicPr>
          <p:nvPr/>
        </p:nvPicPr>
        <p:blipFill rotWithShape="1">
          <a:blip r:embed="rId3"/>
          <a:srcRect r="41732"/>
          <a:stretch/>
        </p:blipFill>
        <p:spPr>
          <a:xfrm>
            <a:off x="241853" y="1410047"/>
            <a:ext cx="3690067" cy="4991102"/>
          </a:xfrm>
          <a:prstGeom prst="rect">
            <a:avLst/>
          </a:prstGeom>
        </p:spPr>
      </p:pic>
      <p:pic>
        <p:nvPicPr>
          <p:cNvPr id="8" name="圖片 7">
            <a:extLst>
              <a:ext uri="{FF2B5EF4-FFF2-40B4-BE49-F238E27FC236}">
                <a16:creationId xmlns:a16="http://schemas.microsoft.com/office/drawing/2014/main" id="{75F13897-A145-4787-8DE4-7B934B7BFDC1}"/>
              </a:ext>
            </a:extLst>
          </p:cNvPr>
          <p:cNvPicPr>
            <a:picLocks noChangeAspect="1"/>
          </p:cNvPicPr>
          <p:nvPr/>
        </p:nvPicPr>
        <p:blipFill rotWithShape="1">
          <a:blip r:embed="rId4"/>
          <a:srcRect r="45594"/>
          <a:stretch/>
        </p:blipFill>
        <p:spPr>
          <a:xfrm>
            <a:off x="4250967" y="1446549"/>
            <a:ext cx="3690067" cy="3185436"/>
          </a:xfrm>
          <a:prstGeom prst="rect">
            <a:avLst/>
          </a:prstGeom>
        </p:spPr>
      </p:pic>
      <p:pic>
        <p:nvPicPr>
          <p:cNvPr id="10" name="圖片 9">
            <a:extLst>
              <a:ext uri="{FF2B5EF4-FFF2-40B4-BE49-F238E27FC236}">
                <a16:creationId xmlns:a16="http://schemas.microsoft.com/office/drawing/2014/main" id="{1FC1951F-CD39-42A4-91B8-35B116ACAA89}"/>
              </a:ext>
            </a:extLst>
          </p:cNvPr>
          <p:cNvPicPr>
            <a:picLocks noChangeAspect="1"/>
          </p:cNvPicPr>
          <p:nvPr/>
        </p:nvPicPr>
        <p:blipFill rotWithShape="1">
          <a:blip r:embed="rId5"/>
          <a:srcRect r="45348"/>
          <a:stretch/>
        </p:blipFill>
        <p:spPr>
          <a:xfrm>
            <a:off x="8260080" y="705969"/>
            <a:ext cx="3690067" cy="5372566"/>
          </a:xfrm>
          <a:prstGeom prst="rect">
            <a:avLst/>
          </a:prstGeom>
        </p:spPr>
      </p:pic>
    </p:spTree>
    <p:extLst>
      <p:ext uri="{BB962C8B-B14F-4D97-AF65-F5344CB8AC3E}">
        <p14:creationId xmlns:p14="http://schemas.microsoft.com/office/powerpoint/2010/main" val="1425251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3BFCA0-6980-4346-B109-5F55264094AE}"/>
              </a:ext>
            </a:extLst>
          </p:cNvPr>
          <p:cNvSpPr>
            <a:spLocks noGrp="1"/>
          </p:cNvSpPr>
          <p:nvPr>
            <p:ph type="title"/>
          </p:nvPr>
        </p:nvSpPr>
        <p:spPr>
          <a:xfrm>
            <a:off x="601133" y="0"/>
            <a:ext cx="11159067" cy="908548"/>
          </a:xfrm>
        </p:spPr>
        <p:txBody>
          <a:bodyPr/>
          <a:lstStyle/>
          <a:p>
            <a:r>
              <a:rPr lang="en-US" altLang="zh-TW" sz="3200" dirty="0"/>
              <a:t>GUI Based Model Storage and Management</a:t>
            </a:r>
            <a:endParaRPr lang="zh-TW" altLang="en-US" sz="3200" dirty="0"/>
          </a:p>
        </p:txBody>
      </p:sp>
      <p:sp>
        <p:nvSpPr>
          <p:cNvPr id="3" name="內容版面配置區 2">
            <a:extLst>
              <a:ext uri="{FF2B5EF4-FFF2-40B4-BE49-F238E27FC236}">
                <a16:creationId xmlns:a16="http://schemas.microsoft.com/office/drawing/2014/main" id="{08F9E72A-90C8-4D96-914C-9F13941FE9E3}"/>
              </a:ext>
            </a:extLst>
          </p:cNvPr>
          <p:cNvSpPr>
            <a:spLocks noGrp="1"/>
          </p:cNvSpPr>
          <p:nvPr>
            <p:ph idx="1"/>
          </p:nvPr>
        </p:nvSpPr>
        <p:spPr>
          <a:xfrm>
            <a:off x="609600" y="654896"/>
            <a:ext cx="11152717" cy="4757737"/>
          </a:xfrm>
        </p:spPr>
        <p:txBody>
          <a:bodyPr/>
          <a:lstStyle/>
          <a:p>
            <a:r>
              <a:rPr lang="en-US" altLang="zh-TW" sz="1800" dirty="0"/>
              <a:t>Lemonade Server offers a model management GUI to help you see which models are available, install new models, and delete models. </a:t>
            </a:r>
          </a:p>
          <a:p>
            <a:r>
              <a:rPr lang="en-US" altLang="zh-TW" sz="1800" dirty="0"/>
              <a:t>You can access this GUI after starting Lemonade Server at </a:t>
            </a:r>
            <a:r>
              <a:rPr lang="en-US" altLang="zh-TW" sz="1800" b="1" u="sng" dirty="0"/>
              <a:t>http://localhost:8000</a:t>
            </a:r>
            <a:r>
              <a:rPr lang="en-US" altLang="zh-TW" sz="1800" dirty="0"/>
              <a:t> in your browser (remember to adjust the port number if you called serve with a non-default port)</a:t>
            </a:r>
          </a:p>
        </p:txBody>
      </p:sp>
      <p:sp>
        <p:nvSpPr>
          <p:cNvPr id="4" name="投影片編號版面配置區 3">
            <a:extLst>
              <a:ext uri="{FF2B5EF4-FFF2-40B4-BE49-F238E27FC236}">
                <a16:creationId xmlns:a16="http://schemas.microsoft.com/office/drawing/2014/main" id="{D7653D04-44AF-4711-8F89-D67B248F9C14}"/>
              </a:ext>
            </a:extLst>
          </p:cNvPr>
          <p:cNvSpPr>
            <a:spLocks noGrp="1"/>
          </p:cNvSpPr>
          <p:nvPr>
            <p:ph type="sldNum" sz="quarter" idx="10"/>
          </p:nvPr>
        </p:nvSpPr>
        <p:spPr/>
        <p:txBody>
          <a:bodyPr/>
          <a:lstStyle/>
          <a:p>
            <a:pPr>
              <a:defRPr/>
            </a:pPr>
            <a:fld id="{CF627BE3-1269-44D5-A349-82FD5D94EBD8}" type="slidenum">
              <a:rPr lang="en-US" altLang="zh-TW" smtClean="0"/>
              <a:pPr>
                <a:defRPr/>
              </a:pPr>
              <a:t>45</a:t>
            </a:fld>
            <a:endParaRPr lang="en-US" altLang="zh-TW"/>
          </a:p>
        </p:txBody>
      </p:sp>
      <p:pic>
        <p:nvPicPr>
          <p:cNvPr id="6" name="圖片 5">
            <a:extLst>
              <a:ext uri="{FF2B5EF4-FFF2-40B4-BE49-F238E27FC236}">
                <a16:creationId xmlns:a16="http://schemas.microsoft.com/office/drawing/2014/main" id="{5C75EDD4-7673-4BA4-8A64-A6BE577A70D9}"/>
              </a:ext>
            </a:extLst>
          </p:cNvPr>
          <p:cNvPicPr>
            <a:picLocks noChangeAspect="1"/>
          </p:cNvPicPr>
          <p:nvPr/>
        </p:nvPicPr>
        <p:blipFill rotWithShape="1">
          <a:blip r:embed="rId3"/>
          <a:srcRect b="12225"/>
          <a:stretch/>
        </p:blipFill>
        <p:spPr>
          <a:xfrm>
            <a:off x="1687416" y="1990797"/>
            <a:ext cx="8817167" cy="4410004"/>
          </a:xfrm>
          <a:prstGeom prst="rect">
            <a:avLst/>
          </a:prstGeom>
        </p:spPr>
      </p:pic>
    </p:spTree>
    <p:extLst>
      <p:ext uri="{BB962C8B-B14F-4D97-AF65-F5344CB8AC3E}">
        <p14:creationId xmlns:p14="http://schemas.microsoft.com/office/powerpoint/2010/main" val="4131088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3BFCA0-6980-4346-B109-5F55264094AE}"/>
              </a:ext>
            </a:extLst>
          </p:cNvPr>
          <p:cNvSpPr>
            <a:spLocks noGrp="1"/>
          </p:cNvSpPr>
          <p:nvPr>
            <p:ph type="title"/>
          </p:nvPr>
        </p:nvSpPr>
        <p:spPr/>
        <p:txBody>
          <a:bodyPr/>
          <a:lstStyle/>
          <a:p>
            <a:r>
              <a:rPr lang="en-US" altLang="zh-TW" dirty="0"/>
              <a:t>GUI Based Chat Bot</a:t>
            </a:r>
            <a:endParaRPr lang="zh-TW" altLang="en-US" dirty="0"/>
          </a:p>
        </p:txBody>
      </p:sp>
      <p:sp>
        <p:nvSpPr>
          <p:cNvPr id="3" name="內容版面配置區 2">
            <a:extLst>
              <a:ext uri="{FF2B5EF4-FFF2-40B4-BE49-F238E27FC236}">
                <a16:creationId xmlns:a16="http://schemas.microsoft.com/office/drawing/2014/main" id="{08F9E72A-90C8-4D96-914C-9F13941FE9E3}"/>
              </a:ext>
            </a:extLst>
          </p:cNvPr>
          <p:cNvSpPr>
            <a:spLocks noGrp="1"/>
          </p:cNvSpPr>
          <p:nvPr>
            <p:ph idx="1"/>
          </p:nvPr>
        </p:nvSpPr>
        <p:spPr/>
        <p:txBody>
          <a:bodyPr/>
          <a:lstStyle/>
          <a:p>
            <a:r>
              <a:rPr lang="en-US" altLang="zh-TW" sz="2000" dirty="0"/>
              <a:t>You can also chat with your installed LLMs on the same GUI under the LLM Chat tab</a:t>
            </a:r>
          </a:p>
        </p:txBody>
      </p:sp>
      <p:sp>
        <p:nvSpPr>
          <p:cNvPr id="4" name="投影片編號版面配置區 3">
            <a:extLst>
              <a:ext uri="{FF2B5EF4-FFF2-40B4-BE49-F238E27FC236}">
                <a16:creationId xmlns:a16="http://schemas.microsoft.com/office/drawing/2014/main" id="{D7653D04-44AF-4711-8F89-D67B248F9C14}"/>
              </a:ext>
            </a:extLst>
          </p:cNvPr>
          <p:cNvSpPr>
            <a:spLocks noGrp="1"/>
          </p:cNvSpPr>
          <p:nvPr>
            <p:ph type="sldNum" sz="quarter" idx="10"/>
          </p:nvPr>
        </p:nvSpPr>
        <p:spPr/>
        <p:txBody>
          <a:bodyPr/>
          <a:lstStyle/>
          <a:p>
            <a:pPr>
              <a:defRPr/>
            </a:pPr>
            <a:fld id="{CF627BE3-1269-44D5-A349-82FD5D94EBD8}" type="slidenum">
              <a:rPr lang="en-US" altLang="zh-TW" smtClean="0"/>
              <a:pPr>
                <a:defRPr/>
              </a:pPr>
              <a:t>46</a:t>
            </a:fld>
            <a:endParaRPr lang="en-US" altLang="zh-TW"/>
          </a:p>
        </p:txBody>
      </p:sp>
      <p:pic>
        <p:nvPicPr>
          <p:cNvPr id="7" name="圖片 6">
            <a:extLst>
              <a:ext uri="{FF2B5EF4-FFF2-40B4-BE49-F238E27FC236}">
                <a16:creationId xmlns:a16="http://schemas.microsoft.com/office/drawing/2014/main" id="{09B3563B-212A-460A-B4D6-B9A36FAEF81C}"/>
              </a:ext>
            </a:extLst>
          </p:cNvPr>
          <p:cNvPicPr>
            <a:picLocks noChangeAspect="1"/>
          </p:cNvPicPr>
          <p:nvPr/>
        </p:nvPicPr>
        <p:blipFill>
          <a:blip r:embed="rId2"/>
          <a:stretch>
            <a:fillRect/>
          </a:stretch>
        </p:blipFill>
        <p:spPr>
          <a:xfrm>
            <a:off x="2244530" y="1907553"/>
            <a:ext cx="7872271" cy="4501186"/>
          </a:xfrm>
          <a:prstGeom prst="rect">
            <a:avLst/>
          </a:prstGeom>
        </p:spPr>
      </p:pic>
    </p:spTree>
    <p:extLst>
      <p:ext uri="{BB962C8B-B14F-4D97-AF65-F5344CB8AC3E}">
        <p14:creationId xmlns:p14="http://schemas.microsoft.com/office/powerpoint/2010/main" val="3178932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CEB40D-B7C7-4856-88E7-3D8168BF2CF6}"/>
              </a:ext>
            </a:extLst>
          </p:cNvPr>
          <p:cNvSpPr>
            <a:spLocks noGrp="1"/>
          </p:cNvSpPr>
          <p:nvPr>
            <p:ph type="title"/>
          </p:nvPr>
        </p:nvSpPr>
        <p:spPr/>
        <p:txBody>
          <a:bodyPr/>
          <a:lstStyle/>
          <a:p>
            <a:r>
              <a:rPr kumimoji="1" lang="en-US" altLang="zh-TW" sz="2800" b="0" i="0" u="none" strike="noStrike" kern="0" cap="none" spc="0" normalizeH="0" baseline="0" noProof="0" dirty="0">
                <a:ln>
                  <a:noFill/>
                </a:ln>
                <a:solidFill>
                  <a:srgbClr val="000000">
                    <a:lumMod val="75000"/>
                    <a:lumOff val="25000"/>
                  </a:srgbClr>
                </a:solidFill>
                <a:effectLst/>
                <a:uLnTx/>
                <a:uFillTx/>
                <a:latin typeface="Arial"/>
                <a:ea typeface="微軟正黑體"/>
                <a:cs typeface="+mj-cs"/>
              </a:rPr>
              <a:t>Sending a Query to Your Lemonade Server (inference_lemonade.py)</a:t>
            </a:r>
            <a:endParaRPr lang="zh-TW" altLang="en-US" dirty="0"/>
          </a:p>
        </p:txBody>
      </p:sp>
      <p:sp>
        <p:nvSpPr>
          <p:cNvPr id="4" name="投影片編號版面配置區 3">
            <a:extLst>
              <a:ext uri="{FF2B5EF4-FFF2-40B4-BE49-F238E27FC236}">
                <a16:creationId xmlns:a16="http://schemas.microsoft.com/office/drawing/2014/main" id="{02F00D80-5DB0-45D0-9F19-C726A9A0E4F6}"/>
              </a:ext>
            </a:extLst>
          </p:cNvPr>
          <p:cNvSpPr>
            <a:spLocks noGrp="1"/>
          </p:cNvSpPr>
          <p:nvPr>
            <p:ph type="sldNum" sz="quarter" idx="10"/>
          </p:nvPr>
        </p:nvSpPr>
        <p:spPr/>
        <p:txBody>
          <a:bodyPr/>
          <a:lstStyle/>
          <a:p>
            <a:pPr>
              <a:defRPr/>
            </a:pPr>
            <a:fld id="{CF627BE3-1269-44D5-A349-82FD5D94EBD8}" type="slidenum">
              <a:rPr lang="en-US" altLang="zh-TW" smtClean="0"/>
              <a:pPr>
                <a:defRPr/>
              </a:pPr>
              <a:t>47</a:t>
            </a:fld>
            <a:endParaRPr lang="en-US" altLang="zh-TW"/>
          </a:p>
        </p:txBody>
      </p:sp>
      <p:pic>
        <p:nvPicPr>
          <p:cNvPr id="8" name="內容版面配置區 7">
            <a:extLst>
              <a:ext uri="{FF2B5EF4-FFF2-40B4-BE49-F238E27FC236}">
                <a16:creationId xmlns:a16="http://schemas.microsoft.com/office/drawing/2014/main" id="{71DB2EB8-CCF0-42F8-A82F-FA36AC952964}"/>
              </a:ext>
            </a:extLst>
          </p:cNvPr>
          <p:cNvPicPr>
            <a:picLocks noGrp="1" noChangeAspect="1"/>
          </p:cNvPicPr>
          <p:nvPr>
            <p:ph idx="1"/>
          </p:nvPr>
        </p:nvPicPr>
        <p:blipFill>
          <a:blip r:embed="rId2"/>
          <a:stretch>
            <a:fillRect/>
          </a:stretch>
        </p:blipFill>
        <p:spPr>
          <a:xfrm>
            <a:off x="1437859" y="923028"/>
            <a:ext cx="9495670" cy="4757737"/>
          </a:xfrm>
        </p:spPr>
      </p:pic>
      <p:sp>
        <p:nvSpPr>
          <p:cNvPr id="9" name="文字方塊 8">
            <a:extLst>
              <a:ext uri="{FF2B5EF4-FFF2-40B4-BE49-F238E27FC236}">
                <a16:creationId xmlns:a16="http://schemas.microsoft.com/office/drawing/2014/main" id="{255CBBD1-8617-4737-BBB0-4472981AA701}"/>
              </a:ext>
            </a:extLst>
          </p:cNvPr>
          <p:cNvSpPr txBox="1"/>
          <p:nvPr/>
        </p:nvSpPr>
        <p:spPr>
          <a:xfrm>
            <a:off x="1698118" y="5834270"/>
            <a:ext cx="8965095" cy="369332"/>
          </a:xfrm>
          <a:prstGeom prst="rect">
            <a:avLst/>
          </a:prstGeom>
          <a:noFill/>
        </p:spPr>
        <p:txBody>
          <a:bodyPr wrap="square" rtlCol="0">
            <a:spAutoFit/>
          </a:bodyPr>
          <a:lstStyle/>
          <a:p>
            <a:pPr algn="ctr"/>
            <a:r>
              <a:rPr lang="en-US" altLang="zh-TW" dirty="0"/>
              <a:t>Same exact usage as </a:t>
            </a:r>
            <a:r>
              <a:rPr lang="en-US" altLang="zh-TW" dirty="0" err="1"/>
              <a:t>Ollama</a:t>
            </a:r>
            <a:r>
              <a:rPr lang="en-US" altLang="zh-TW" dirty="0"/>
              <a:t>, just different server address and model names</a:t>
            </a:r>
            <a:endParaRPr lang="zh-TW" altLang="en-US" dirty="0"/>
          </a:p>
        </p:txBody>
      </p:sp>
    </p:spTree>
    <p:extLst>
      <p:ext uri="{BB962C8B-B14F-4D97-AF65-F5344CB8AC3E}">
        <p14:creationId xmlns:p14="http://schemas.microsoft.com/office/powerpoint/2010/main" val="33667335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Inferencing - Function Calling</a:t>
            </a:r>
            <a:endParaRPr lang="zh-TW" altLang="en-US" sz="5400" dirty="0"/>
          </a:p>
        </p:txBody>
      </p:sp>
    </p:spTree>
    <p:extLst>
      <p:ext uri="{BB962C8B-B14F-4D97-AF65-F5344CB8AC3E}">
        <p14:creationId xmlns:p14="http://schemas.microsoft.com/office/powerpoint/2010/main" val="2310254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39B30D8F-6BB8-4719-8DAA-96F542A6CFFC}"/>
              </a:ext>
            </a:extLst>
          </p:cNvPr>
          <p:cNvPicPr>
            <a:picLocks noChangeAspect="1"/>
          </p:cNvPicPr>
          <p:nvPr/>
        </p:nvPicPr>
        <p:blipFill>
          <a:blip r:embed="rId3"/>
          <a:stretch>
            <a:fillRect/>
          </a:stretch>
        </p:blipFill>
        <p:spPr>
          <a:xfrm>
            <a:off x="1269461" y="4682451"/>
            <a:ext cx="9822410" cy="1182327"/>
          </a:xfrm>
          <a:prstGeom prst="rect">
            <a:avLst/>
          </a:prstGeom>
        </p:spPr>
      </p:pic>
      <p:pic>
        <p:nvPicPr>
          <p:cNvPr id="14" name="內容版面配置區 13">
            <a:extLst>
              <a:ext uri="{FF2B5EF4-FFF2-40B4-BE49-F238E27FC236}">
                <a16:creationId xmlns:a16="http://schemas.microsoft.com/office/drawing/2014/main" id="{380CB83D-BAEA-42B8-9AA4-18FC6477ED16}"/>
              </a:ext>
            </a:extLst>
          </p:cNvPr>
          <p:cNvPicPr>
            <a:picLocks noGrp="1" noChangeAspect="1"/>
          </p:cNvPicPr>
          <p:nvPr>
            <p:ph idx="1"/>
          </p:nvPr>
        </p:nvPicPr>
        <p:blipFill>
          <a:blip r:embed="rId4"/>
          <a:stretch>
            <a:fillRect/>
          </a:stretch>
        </p:blipFill>
        <p:spPr>
          <a:xfrm>
            <a:off x="1405277" y="1062219"/>
            <a:ext cx="9381445" cy="2923476"/>
          </a:xfrm>
        </p:spPr>
      </p:pic>
      <p:sp>
        <p:nvSpPr>
          <p:cNvPr id="2" name="標題 1">
            <a:extLst>
              <a:ext uri="{FF2B5EF4-FFF2-40B4-BE49-F238E27FC236}">
                <a16:creationId xmlns:a16="http://schemas.microsoft.com/office/drawing/2014/main" id="{0DE8019B-8329-43F1-98E0-F52C5855B09C}"/>
              </a:ext>
            </a:extLst>
          </p:cNvPr>
          <p:cNvSpPr>
            <a:spLocks noGrp="1"/>
          </p:cNvSpPr>
          <p:nvPr>
            <p:ph type="title"/>
          </p:nvPr>
        </p:nvSpPr>
        <p:spPr/>
        <p:txBody>
          <a:bodyPr/>
          <a:lstStyle/>
          <a:p>
            <a:r>
              <a:rPr lang="en-US" altLang="zh-TW" dirty="0"/>
              <a:t>Function Calling Example:</a:t>
            </a:r>
            <a:r>
              <a:rPr lang="zh-TW" altLang="en-US" dirty="0"/>
              <a:t> </a:t>
            </a:r>
            <a:r>
              <a:rPr lang="en-US" altLang="zh-TW" dirty="0"/>
              <a:t>Function Declaration</a:t>
            </a:r>
            <a:endParaRPr lang="zh-TW" altLang="en-US" dirty="0"/>
          </a:p>
        </p:txBody>
      </p:sp>
      <p:sp>
        <p:nvSpPr>
          <p:cNvPr id="4" name="投影片編號版面配置區 3">
            <a:extLst>
              <a:ext uri="{FF2B5EF4-FFF2-40B4-BE49-F238E27FC236}">
                <a16:creationId xmlns:a16="http://schemas.microsoft.com/office/drawing/2014/main" id="{295EEFDF-C76B-446B-A32B-480740EB0F67}"/>
              </a:ext>
            </a:extLst>
          </p:cNvPr>
          <p:cNvSpPr>
            <a:spLocks noGrp="1"/>
          </p:cNvSpPr>
          <p:nvPr>
            <p:ph type="sldNum" sz="quarter" idx="10"/>
          </p:nvPr>
        </p:nvSpPr>
        <p:spPr/>
        <p:txBody>
          <a:bodyPr/>
          <a:lstStyle/>
          <a:p>
            <a:pPr>
              <a:defRPr/>
            </a:pPr>
            <a:fld id="{CF627BE3-1269-44D5-A349-82FD5D94EBD8}" type="slidenum">
              <a:rPr lang="en-US" altLang="zh-TW" smtClean="0"/>
              <a:pPr>
                <a:defRPr/>
              </a:pPr>
              <a:t>49</a:t>
            </a:fld>
            <a:endParaRPr lang="en-US" altLang="zh-TW"/>
          </a:p>
        </p:txBody>
      </p:sp>
      <p:sp>
        <p:nvSpPr>
          <p:cNvPr id="5" name="文字方塊 4">
            <a:extLst>
              <a:ext uri="{FF2B5EF4-FFF2-40B4-BE49-F238E27FC236}">
                <a16:creationId xmlns:a16="http://schemas.microsoft.com/office/drawing/2014/main" id="{5302AB3F-E7CE-4B2E-9912-E9C3F8CD9150}"/>
              </a:ext>
            </a:extLst>
          </p:cNvPr>
          <p:cNvSpPr txBox="1"/>
          <p:nvPr/>
        </p:nvSpPr>
        <p:spPr>
          <a:xfrm>
            <a:off x="1270367" y="4024918"/>
            <a:ext cx="9830651" cy="369332"/>
          </a:xfrm>
          <a:prstGeom prst="rect">
            <a:avLst/>
          </a:prstGeom>
          <a:noFill/>
        </p:spPr>
        <p:txBody>
          <a:bodyPr wrap="square" rtlCol="0">
            <a:spAutoFit/>
          </a:bodyPr>
          <a:lstStyle/>
          <a:p>
            <a:r>
              <a:rPr lang="en-US" altLang="zh-TW" dirty="0"/>
              <a:t>The </a:t>
            </a:r>
            <a:r>
              <a:rPr lang="en-US" altLang="zh-TW" b="1" dirty="0"/>
              <a:t>description</a:t>
            </a:r>
            <a:r>
              <a:rPr lang="en-US" altLang="zh-TW" dirty="0"/>
              <a:t> fields are important for informing the LLM on when a function should be used</a:t>
            </a:r>
            <a:endParaRPr lang="zh-TW" altLang="en-US" dirty="0"/>
          </a:p>
        </p:txBody>
      </p:sp>
      <p:sp>
        <p:nvSpPr>
          <p:cNvPr id="8" name="文字方塊 7">
            <a:extLst>
              <a:ext uri="{FF2B5EF4-FFF2-40B4-BE49-F238E27FC236}">
                <a16:creationId xmlns:a16="http://schemas.microsoft.com/office/drawing/2014/main" id="{6C1A152F-C0FB-489B-B877-3ACBCF95A68C}"/>
              </a:ext>
            </a:extLst>
          </p:cNvPr>
          <p:cNvSpPr txBox="1"/>
          <p:nvPr/>
        </p:nvSpPr>
        <p:spPr>
          <a:xfrm>
            <a:off x="956071" y="6009662"/>
            <a:ext cx="9830651" cy="369332"/>
          </a:xfrm>
          <a:prstGeom prst="rect">
            <a:avLst/>
          </a:prstGeom>
          <a:noFill/>
        </p:spPr>
        <p:txBody>
          <a:bodyPr wrap="square" rtlCol="0">
            <a:spAutoFit/>
          </a:bodyPr>
          <a:lstStyle/>
          <a:p>
            <a:pPr algn="ctr"/>
            <a:r>
              <a:rPr lang="en-US" altLang="zh-TW" dirty="0"/>
              <a:t>Sample output, the model provides the coordinates to Taiwan using its existing knowledge</a:t>
            </a:r>
            <a:endParaRPr lang="zh-TW" altLang="en-US" dirty="0"/>
          </a:p>
        </p:txBody>
      </p:sp>
      <p:cxnSp>
        <p:nvCxnSpPr>
          <p:cNvPr id="11" name="直線接點 10">
            <a:extLst>
              <a:ext uri="{FF2B5EF4-FFF2-40B4-BE49-F238E27FC236}">
                <a16:creationId xmlns:a16="http://schemas.microsoft.com/office/drawing/2014/main" id="{33DBAF3F-375B-4CF5-939D-7A0A13EEAEE8}"/>
              </a:ext>
            </a:extLst>
          </p:cNvPr>
          <p:cNvCxnSpPr>
            <a:cxnSpLocks/>
          </p:cNvCxnSpPr>
          <p:nvPr/>
        </p:nvCxnSpPr>
        <p:spPr bwMode="auto">
          <a:xfrm>
            <a:off x="2501236" y="1584385"/>
            <a:ext cx="904477"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3" name="直線接點 12">
            <a:extLst>
              <a:ext uri="{FF2B5EF4-FFF2-40B4-BE49-F238E27FC236}">
                <a16:creationId xmlns:a16="http://schemas.microsoft.com/office/drawing/2014/main" id="{18AC344E-2417-45FA-963B-2F508013238F}"/>
              </a:ext>
            </a:extLst>
          </p:cNvPr>
          <p:cNvCxnSpPr>
            <a:cxnSpLocks/>
          </p:cNvCxnSpPr>
          <p:nvPr/>
        </p:nvCxnSpPr>
        <p:spPr bwMode="auto">
          <a:xfrm>
            <a:off x="2501236" y="5686393"/>
            <a:ext cx="1273627"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20" name="直線接點 19">
            <a:extLst>
              <a:ext uri="{FF2B5EF4-FFF2-40B4-BE49-F238E27FC236}">
                <a16:creationId xmlns:a16="http://schemas.microsoft.com/office/drawing/2014/main" id="{B594B282-E6CD-4C29-9A26-E3D028E35FEF}"/>
              </a:ext>
            </a:extLst>
          </p:cNvPr>
          <p:cNvCxnSpPr>
            <a:cxnSpLocks/>
          </p:cNvCxnSpPr>
          <p:nvPr/>
        </p:nvCxnSpPr>
        <p:spPr bwMode="auto">
          <a:xfrm>
            <a:off x="2407813" y="2417763"/>
            <a:ext cx="904477"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21" name="直線接點 20">
            <a:extLst>
              <a:ext uri="{FF2B5EF4-FFF2-40B4-BE49-F238E27FC236}">
                <a16:creationId xmlns:a16="http://schemas.microsoft.com/office/drawing/2014/main" id="{865FF6FF-7FB8-4E5C-8CDA-247DD2ACBBB3}"/>
              </a:ext>
            </a:extLst>
          </p:cNvPr>
          <p:cNvCxnSpPr>
            <a:cxnSpLocks/>
          </p:cNvCxnSpPr>
          <p:nvPr/>
        </p:nvCxnSpPr>
        <p:spPr bwMode="auto">
          <a:xfrm>
            <a:off x="2407813" y="2593407"/>
            <a:ext cx="904477"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24" name="直線接點 23">
            <a:extLst>
              <a:ext uri="{FF2B5EF4-FFF2-40B4-BE49-F238E27FC236}">
                <a16:creationId xmlns:a16="http://schemas.microsoft.com/office/drawing/2014/main" id="{345FBE90-0591-4F0A-BE92-71CDD7ACEE2C}"/>
              </a:ext>
            </a:extLst>
          </p:cNvPr>
          <p:cNvCxnSpPr>
            <a:cxnSpLocks/>
          </p:cNvCxnSpPr>
          <p:nvPr/>
        </p:nvCxnSpPr>
        <p:spPr bwMode="auto">
          <a:xfrm>
            <a:off x="5825719" y="5686393"/>
            <a:ext cx="1095942"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26" name="直線接點 25">
            <a:extLst>
              <a:ext uri="{FF2B5EF4-FFF2-40B4-BE49-F238E27FC236}">
                <a16:creationId xmlns:a16="http://schemas.microsoft.com/office/drawing/2014/main" id="{333BC63C-1ECC-4365-9C39-205E8647FC08}"/>
              </a:ext>
            </a:extLst>
          </p:cNvPr>
          <p:cNvCxnSpPr>
            <a:cxnSpLocks/>
          </p:cNvCxnSpPr>
          <p:nvPr/>
        </p:nvCxnSpPr>
        <p:spPr bwMode="auto">
          <a:xfrm>
            <a:off x="8383724" y="5686393"/>
            <a:ext cx="1095942"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745958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C170FD-EA81-469D-96B2-DDADE1328BAA}"/>
              </a:ext>
            </a:extLst>
          </p:cNvPr>
          <p:cNvSpPr>
            <a:spLocks noGrp="1"/>
          </p:cNvSpPr>
          <p:nvPr>
            <p:ph type="title"/>
          </p:nvPr>
        </p:nvSpPr>
        <p:spPr/>
        <p:txBody>
          <a:bodyPr/>
          <a:lstStyle/>
          <a:p>
            <a:r>
              <a:rPr lang="en-US" altLang="zh-TW" dirty="0"/>
              <a:t>AMD Hardware and Driver Support</a:t>
            </a:r>
            <a:endParaRPr lang="zh-TW" altLang="en-US" dirty="0"/>
          </a:p>
        </p:txBody>
      </p:sp>
      <p:sp>
        <p:nvSpPr>
          <p:cNvPr id="3" name="內容版面配置區 2">
            <a:extLst>
              <a:ext uri="{FF2B5EF4-FFF2-40B4-BE49-F238E27FC236}">
                <a16:creationId xmlns:a16="http://schemas.microsoft.com/office/drawing/2014/main" id="{BDEBEA8F-A0DA-4026-BEA2-2B02705E0C41}"/>
              </a:ext>
            </a:extLst>
          </p:cNvPr>
          <p:cNvSpPr>
            <a:spLocks noGrp="1"/>
          </p:cNvSpPr>
          <p:nvPr>
            <p:ph idx="1"/>
          </p:nvPr>
        </p:nvSpPr>
        <p:spPr/>
        <p:txBody>
          <a:bodyPr/>
          <a:lstStyle/>
          <a:p>
            <a:r>
              <a:rPr lang="en-US" altLang="zh-TW" sz="2800" dirty="0"/>
              <a:t>Two types of AMD hardware:</a:t>
            </a:r>
          </a:p>
          <a:p>
            <a:pPr lvl="1"/>
            <a:r>
              <a:rPr lang="en-US" altLang="zh-TW" sz="2400" b="1" u="sng" dirty="0"/>
              <a:t>AI PCs</a:t>
            </a:r>
            <a:r>
              <a:rPr lang="en-US" altLang="zh-TW" sz="2400" b="1" dirty="0"/>
              <a:t> </a:t>
            </a:r>
            <a:r>
              <a:rPr lang="en-US" altLang="zh-TW" sz="2400" dirty="0"/>
              <a:t>- Ryzen AI 300-series PCs with </a:t>
            </a:r>
            <a:r>
              <a:rPr lang="en-US" altLang="zh-TW" sz="2400" dirty="0" err="1"/>
              <a:t>iGPU</a:t>
            </a:r>
            <a:r>
              <a:rPr lang="en-US" altLang="zh-TW" sz="2400" dirty="0"/>
              <a:t> + NPU</a:t>
            </a:r>
          </a:p>
          <a:p>
            <a:pPr lvl="1"/>
            <a:r>
              <a:rPr lang="en-US" altLang="zh-TW" sz="2400" dirty="0"/>
              <a:t>Desktops – GPUs like RX 6800 and W6800 and up</a:t>
            </a:r>
          </a:p>
          <a:p>
            <a:endParaRPr lang="en-US" altLang="zh-TW" sz="2800" dirty="0"/>
          </a:p>
          <a:p>
            <a:r>
              <a:rPr lang="en-US" altLang="zh-TW" sz="2800" dirty="0"/>
              <a:t>What’s the difference?</a:t>
            </a:r>
          </a:p>
          <a:p>
            <a:pPr lvl="1"/>
            <a:r>
              <a:rPr lang="en-US" altLang="zh-TW" sz="2400" dirty="0"/>
              <a:t>Different hardware require different drivers:</a:t>
            </a:r>
          </a:p>
          <a:p>
            <a:pPr lvl="1"/>
            <a:r>
              <a:rPr lang="en-US" altLang="zh-TW" sz="2400" b="1" u="sng" dirty="0"/>
              <a:t>AI PCs:</a:t>
            </a:r>
            <a:r>
              <a:rPr lang="en-US" altLang="zh-TW" sz="2400" dirty="0"/>
              <a:t> </a:t>
            </a:r>
            <a:r>
              <a:rPr lang="en-US" altLang="zh-TW" sz="2400" dirty="0">
                <a:hlinkClick r:id="rId3"/>
              </a:rPr>
              <a:t>NPU drivers + Ryzen AI Software</a:t>
            </a:r>
            <a:endParaRPr lang="en-US" altLang="zh-TW" sz="2400" dirty="0"/>
          </a:p>
          <a:p>
            <a:pPr lvl="1"/>
            <a:r>
              <a:rPr lang="en-US" altLang="zh-TW" sz="2400" dirty="0"/>
              <a:t>Desktops: </a:t>
            </a:r>
            <a:r>
              <a:rPr lang="en-US" altLang="zh-TW" sz="2400" dirty="0">
                <a:hlinkClick r:id="rId4"/>
              </a:rPr>
              <a:t>ROCm</a:t>
            </a:r>
            <a:r>
              <a:rPr lang="en-US" altLang="zh-TW" sz="2400" dirty="0"/>
              <a:t> (Linux), </a:t>
            </a:r>
            <a:r>
              <a:rPr lang="en-US" altLang="zh-TW" sz="2400" dirty="0">
                <a:hlinkClick r:id="rId5"/>
              </a:rPr>
              <a:t>HIP SDK</a:t>
            </a:r>
            <a:r>
              <a:rPr lang="en-US" altLang="zh-TW" sz="2400" dirty="0"/>
              <a:t>* (Windows)</a:t>
            </a:r>
          </a:p>
          <a:p>
            <a:pPr lvl="1"/>
            <a:endParaRPr lang="en-US" altLang="zh-TW" sz="2400" dirty="0"/>
          </a:p>
          <a:p>
            <a:pPr marL="0" indent="0">
              <a:buNone/>
            </a:pPr>
            <a:r>
              <a:rPr lang="en-US" altLang="zh-TW" sz="1800" dirty="0"/>
              <a:t>*</a:t>
            </a:r>
            <a:r>
              <a:rPr lang="en-US" altLang="zh-TW" sz="1800" b="0" i="0" dirty="0">
                <a:solidFill>
                  <a:srgbClr val="222832"/>
                </a:solidFill>
                <a:effectLst/>
              </a:rPr>
              <a:t>HIP (Heterogeneous-computing Interface for Portability) SDK for Windows brings a subset of the </a:t>
            </a:r>
            <a:r>
              <a:rPr lang="en-US" altLang="zh-TW" sz="1800" b="0" i="0" dirty="0">
                <a:solidFill>
                  <a:srgbClr val="176DE8"/>
                </a:solidFill>
                <a:effectLst/>
                <a:hlinkClick r:id="rId6"/>
              </a:rPr>
              <a:t>ROCm</a:t>
            </a:r>
            <a:r>
              <a:rPr lang="en-US" altLang="zh-TW" sz="1800" b="0" i="0" dirty="0">
                <a:solidFill>
                  <a:srgbClr val="222832"/>
                </a:solidFill>
                <a:effectLst/>
              </a:rPr>
              <a:t> platform to Windows</a:t>
            </a:r>
            <a:endParaRPr lang="en-US" altLang="zh-TW" sz="1800" dirty="0"/>
          </a:p>
        </p:txBody>
      </p:sp>
      <p:sp>
        <p:nvSpPr>
          <p:cNvPr id="4" name="投影片編號版面配置區 3">
            <a:extLst>
              <a:ext uri="{FF2B5EF4-FFF2-40B4-BE49-F238E27FC236}">
                <a16:creationId xmlns:a16="http://schemas.microsoft.com/office/drawing/2014/main" id="{2CB6C2D2-BF3B-4025-BE05-4EFD7B63C3DF}"/>
              </a:ext>
            </a:extLst>
          </p:cNvPr>
          <p:cNvSpPr>
            <a:spLocks noGrp="1"/>
          </p:cNvSpPr>
          <p:nvPr>
            <p:ph type="sldNum" sz="quarter" idx="10"/>
          </p:nvPr>
        </p:nvSpPr>
        <p:spPr/>
        <p:txBody>
          <a:bodyPr/>
          <a:lstStyle/>
          <a:p>
            <a:pPr>
              <a:defRPr/>
            </a:pPr>
            <a:fld id="{CF627BE3-1269-44D5-A349-82FD5D94EBD8}" type="slidenum">
              <a:rPr lang="en-US" altLang="zh-TW" smtClean="0"/>
              <a:pPr>
                <a:defRPr/>
              </a:pPr>
              <a:t>5</a:t>
            </a:fld>
            <a:endParaRPr lang="en-US" altLang="zh-TW"/>
          </a:p>
        </p:txBody>
      </p:sp>
    </p:spTree>
    <p:extLst>
      <p:ext uri="{BB962C8B-B14F-4D97-AF65-F5344CB8AC3E}">
        <p14:creationId xmlns:p14="http://schemas.microsoft.com/office/powerpoint/2010/main" val="2754435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內容版面配置區 10">
            <a:extLst>
              <a:ext uri="{FF2B5EF4-FFF2-40B4-BE49-F238E27FC236}">
                <a16:creationId xmlns:a16="http://schemas.microsoft.com/office/drawing/2014/main" id="{13E1A984-47BA-46DB-953C-919B655562B0}"/>
              </a:ext>
            </a:extLst>
          </p:cNvPr>
          <p:cNvPicPr>
            <a:picLocks noGrp="1" noChangeAspect="1"/>
          </p:cNvPicPr>
          <p:nvPr>
            <p:ph idx="1"/>
          </p:nvPr>
        </p:nvPicPr>
        <p:blipFill>
          <a:blip r:embed="rId2"/>
          <a:stretch>
            <a:fillRect/>
          </a:stretch>
        </p:blipFill>
        <p:spPr>
          <a:xfrm>
            <a:off x="411546" y="1206499"/>
            <a:ext cx="11602178" cy="4291476"/>
          </a:xfrm>
        </p:spPr>
      </p:pic>
      <p:sp>
        <p:nvSpPr>
          <p:cNvPr id="2" name="標題 1">
            <a:extLst>
              <a:ext uri="{FF2B5EF4-FFF2-40B4-BE49-F238E27FC236}">
                <a16:creationId xmlns:a16="http://schemas.microsoft.com/office/drawing/2014/main" id="{0DE8019B-8329-43F1-98E0-F52C5855B09C}"/>
              </a:ext>
            </a:extLst>
          </p:cNvPr>
          <p:cNvSpPr>
            <a:spLocks noGrp="1"/>
          </p:cNvSpPr>
          <p:nvPr>
            <p:ph type="title"/>
          </p:nvPr>
        </p:nvSpPr>
        <p:spPr/>
        <p:txBody>
          <a:bodyPr/>
          <a:lstStyle/>
          <a:p>
            <a:r>
              <a:rPr lang="en-US" altLang="zh-TW" dirty="0"/>
              <a:t>Function Calling Example:</a:t>
            </a:r>
            <a:r>
              <a:rPr lang="zh-TW" altLang="en-US" dirty="0"/>
              <a:t> </a:t>
            </a:r>
            <a:r>
              <a:rPr lang="en-US" altLang="zh-TW" dirty="0"/>
              <a:t>API Integration</a:t>
            </a:r>
            <a:endParaRPr lang="zh-TW" altLang="en-US" dirty="0"/>
          </a:p>
        </p:txBody>
      </p:sp>
      <p:sp>
        <p:nvSpPr>
          <p:cNvPr id="4" name="投影片編號版面配置區 3">
            <a:extLst>
              <a:ext uri="{FF2B5EF4-FFF2-40B4-BE49-F238E27FC236}">
                <a16:creationId xmlns:a16="http://schemas.microsoft.com/office/drawing/2014/main" id="{295EEFDF-C76B-446B-A32B-480740EB0F67}"/>
              </a:ext>
            </a:extLst>
          </p:cNvPr>
          <p:cNvSpPr>
            <a:spLocks noGrp="1"/>
          </p:cNvSpPr>
          <p:nvPr>
            <p:ph type="sldNum" sz="quarter" idx="10"/>
          </p:nvPr>
        </p:nvSpPr>
        <p:spPr/>
        <p:txBody>
          <a:bodyPr/>
          <a:lstStyle/>
          <a:p>
            <a:pPr>
              <a:defRPr/>
            </a:pPr>
            <a:fld id="{CF627BE3-1269-44D5-A349-82FD5D94EBD8}" type="slidenum">
              <a:rPr lang="en-US" altLang="zh-TW" smtClean="0"/>
              <a:pPr>
                <a:defRPr/>
              </a:pPr>
              <a:t>50</a:t>
            </a:fld>
            <a:endParaRPr lang="en-US" altLang="zh-TW"/>
          </a:p>
        </p:txBody>
      </p:sp>
      <p:sp>
        <p:nvSpPr>
          <p:cNvPr id="7" name="文字方塊 6">
            <a:extLst>
              <a:ext uri="{FF2B5EF4-FFF2-40B4-BE49-F238E27FC236}">
                <a16:creationId xmlns:a16="http://schemas.microsoft.com/office/drawing/2014/main" id="{E5067298-1D02-491F-804B-B4F53ABDB09F}"/>
              </a:ext>
            </a:extLst>
          </p:cNvPr>
          <p:cNvSpPr txBox="1"/>
          <p:nvPr/>
        </p:nvSpPr>
        <p:spPr>
          <a:xfrm>
            <a:off x="8826017" y="1378445"/>
            <a:ext cx="4618804" cy="369332"/>
          </a:xfrm>
          <a:prstGeom prst="rect">
            <a:avLst/>
          </a:prstGeom>
          <a:noFill/>
        </p:spPr>
        <p:txBody>
          <a:bodyPr wrap="square" rtlCol="0">
            <a:spAutoFit/>
          </a:bodyPr>
          <a:lstStyle/>
          <a:p>
            <a:r>
              <a:rPr lang="en-US" altLang="zh-TW" dirty="0"/>
              <a:t>API</a:t>
            </a:r>
            <a:r>
              <a:rPr lang="zh-TW" altLang="en-US" dirty="0"/>
              <a:t> </a:t>
            </a:r>
            <a:r>
              <a:rPr lang="en-US" altLang="zh-TW" dirty="0"/>
              <a:t>call</a:t>
            </a:r>
            <a:endParaRPr lang="zh-TW" altLang="en-US" dirty="0"/>
          </a:p>
        </p:txBody>
      </p:sp>
      <p:sp>
        <p:nvSpPr>
          <p:cNvPr id="9" name="文字方塊 8">
            <a:extLst>
              <a:ext uri="{FF2B5EF4-FFF2-40B4-BE49-F238E27FC236}">
                <a16:creationId xmlns:a16="http://schemas.microsoft.com/office/drawing/2014/main" id="{91DCFBF2-C272-4C73-80D5-461D367292B5}"/>
              </a:ext>
            </a:extLst>
          </p:cNvPr>
          <p:cNvSpPr txBox="1"/>
          <p:nvPr/>
        </p:nvSpPr>
        <p:spPr>
          <a:xfrm>
            <a:off x="4040528" y="4423943"/>
            <a:ext cx="3783958" cy="369332"/>
          </a:xfrm>
          <a:prstGeom prst="rect">
            <a:avLst/>
          </a:prstGeom>
          <a:noFill/>
        </p:spPr>
        <p:txBody>
          <a:bodyPr wrap="square" rtlCol="0">
            <a:spAutoFit/>
          </a:bodyPr>
          <a:lstStyle/>
          <a:p>
            <a:r>
              <a:rPr lang="en-US" altLang="zh-TW" dirty="0"/>
              <a:t>Parse LLM output (string) into json</a:t>
            </a:r>
            <a:endParaRPr lang="zh-TW" altLang="en-US" dirty="0"/>
          </a:p>
        </p:txBody>
      </p:sp>
      <p:sp>
        <p:nvSpPr>
          <p:cNvPr id="12" name="流程圖: 程序 11">
            <a:extLst>
              <a:ext uri="{FF2B5EF4-FFF2-40B4-BE49-F238E27FC236}">
                <a16:creationId xmlns:a16="http://schemas.microsoft.com/office/drawing/2014/main" id="{B4CE63B0-F6F1-4262-BD1C-4D7E11DA0008}"/>
              </a:ext>
            </a:extLst>
          </p:cNvPr>
          <p:cNvSpPr/>
          <p:nvPr/>
        </p:nvSpPr>
        <p:spPr bwMode="auto">
          <a:xfrm>
            <a:off x="601133" y="1747777"/>
            <a:ext cx="11412591" cy="180000"/>
          </a:xfrm>
          <a:prstGeom prst="flowChartProcess">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3" name="文字方塊 12">
            <a:extLst>
              <a:ext uri="{FF2B5EF4-FFF2-40B4-BE49-F238E27FC236}">
                <a16:creationId xmlns:a16="http://schemas.microsoft.com/office/drawing/2014/main" id="{A04DE277-E91D-44B3-8138-3DBB98A31195}"/>
              </a:ext>
            </a:extLst>
          </p:cNvPr>
          <p:cNvSpPr txBox="1"/>
          <p:nvPr/>
        </p:nvSpPr>
        <p:spPr>
          <a:xfrm>
            <a:off x="9074551" y="2886544"/>
            <a:ext cx="2958464" cy="646331"/>
          </a:xfrm>
          <a:prstGeom prst="rect">
            <a:avLst/>
          </a:prstGeom>
          <a:noFill/>
        </p:spPr>
        <p:txBody>
          <a:bodyPr wrap="square" rtlCol="0">
            <a:spAutoFit/>
          </a:bodyPr>
          <a:lstStyle/>
          <a:p>
            <a:r>
              <a:rPr lang="en-US" altLang="zh-TW" dirty="0"/>
              <a:t>Handle LLM’s structured output</a:t>
            </a:r>
            <a:endParaRPr lang="zh-TW" altLang="en-US" dirty="0"/>
          </a:p>
        </p:txBody>
      </p:sp>
      <p:sp>
        <p:nvSpPr>
          <p:cNvPr id="14" name="右大括弧 13">
            <a:extLst>
              <a:ext uri="{FF2B5EF4-FFF2-40B4-BE49-F238E27FC236}">
                <a16:creationId xmlns:a16="http://schemas.microsoft.com/office/drawing/2014/main" id="{59329782-E23F-4D9F-97AD-96C6602A2030}"/>
              </a:ext>
            </a:extLst>
          </p:cNvPr>
          <p:cNvSpPr/>
          <p:nvPr/>
        </p:nvSpPr>
        <p:spPr bwMode="auto">
          <a:xfrm>
            <a:off x="8669438" y="2656325"/>
            <a:ext cx="381965" cy="1082298"/>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5" name="文字方塊 14">
            <a:extLst>
              <a:ext uri="{FF2B5EF4-FFF2-40B4-BE49-F238E27FC236}">
                <a16:creationId xmlns:a16="http://schemas.microsoft.com/office/drawing/2014/main" id="{EAC007FC-BB7E-47C8-8CF7-640E499CEE9A}"/>
              </a:ext>
            </a:extLst>
          </p:cNvPr>
          <p:cNvSpPr txBox="1"/>
          <p:nvPr/>
        </p:nvSpPr>
        <p:spPr>
          <a:xfrm>
            <a:off x="4320656" y="1987028"/>
            <a:ext cx="6641984" cy="369332"/>
          </a:xfrm>
          <a:prstGeom prst="rect">
            <a:avLst/>
          </a:prstGeom>
          <a:noFill/>
        </p:spPr>
        <p:txBody>
          <a:bodyPr wrap="square" rtlCol="0">
            <a:spAutoFit/>
          </a:bodyPr>
          <a:lstStyle/>
          <a:p>
            <a:r>
              <a:rPr lang="en-US" altLang="zh-TW" dirty="0"/>
              <a:t>temperature_2m is the temperature 2 meters above ground</a:t>
            </a:r>
            <a:endParaRPr lang="zh-TW" altLang="en-US" dirty="0"/>
          </a:p>
        </p:txBody>
      </p:sp>
    </p:spTree>
    <p:extLst>
      <p:ext uri="{BB962C8B-B14F-4D97-AF65-F5344CB8AC3E}">
        <p14:creationId xmlns:p14="http://schemas.microsoft.com/office/powerpoint/2010/main" val="1424173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內容版面配置區 9">
            <a:extLst>
              <a:ext uri="{FF2B5EF4-FFF2-40B4-BE49-F238E27FC236}">
                <a16:creationId xmlns:a16="http://schemas.microsoft.com/office/drawing/2014/main" id="{50B39BF4-CDE3-47AB-9F8C-E9ECBFC31A46}"/>
              </a:ext>
            </a:extLst>
          </p:cNvPr>
          <p:cNvPicPr>
            <a:picLocks noGrp="1" noChangeAspect="1"/>
          </p:cNvPicPr>
          <p:nvPr>
            <p:ph idx="1"/>
          </p:nvPr>
        </p:nvPicPr>
        <p:blipFill>
          <a:blip r:embed="rId2"/>
          <a:stretch>
            <a:fillRect/>
          </a:stretch>
        </p:blipFill>
        <p:spPr>
          <a:xfrm>
            <a:off x="143834" y="553881"/>
            <a:ext cx="7449319" cy="6006169"/>
          </a:xfrm>
        </p:spPr>
      </p:pic>
      <p:sp>
        <p:nvSpPr>
          <p:cNvPr id="2" name="標題 1">
            <a:extLst>
              <a:ext uri="{FF2B5EF4-FFF2-40B4-BE49-F238E27FC236}">
                <a16:creationId xmlns:a16="http://schemas.microsoft.com/office/drawing/2014/main" id="{0DE8019B-8329-43F1-98E0-F52C5855B09C}"/>
              </a:ext>
            </a:extLst>
          </p:cNvPr>
          <p:cNvSpPr>
            <a:spLocks noGrp="1"/>
          </p:cNvSpPr>
          <p:nvPr>
            <p:ph type="title"/>
          </p:nvPr>
        </p:nvSpPr>
        <p:spPr>
          <a:xfrm>
            <a:off x="601133" y="0"/>
            <a:ext cx="11159067" cy="908548"/>
          </a:xfrm>
        </p:spPr>
        <p:txBody>
          <a:bodyPr/>
          <a:lstStyle/>
          <a:p>
            <a:r>
              <a:rPr lang="en-US" altLang="zh-TW" sz="2400" dirty="0"/>
              <a:t>Function Calling Example:</a:t>
            </a:r>
            <a:r>
              <a:rPr lang="zh-TW" altLang="en-US" sz="2400" dirty="0"/>
              <a:t> </a:t>
            </a:r>
            <a:r>
              <a:rPr lang="en-US" altLang="zh-TW" sz="2400" dirty="0"/>
              <a:t>Inference Step (function_calling_ollama.py)</a:t>
            </a:r>
            <a:endParaRPr lang="zh-TW" altLang="en-US" sz="2400" dirty="0"/>
          </a:p>
        </p:txBody>
      </p:sp>
      <p:sp>
        <p:nvSpPr>
          <p:cNvPr id="4" name="投影片編號版面配置區 3">
            <a:extLst>
              <a:ext uri="{FF2B5EF4-FFF2-40B4-BE49-F238E27FC236}">
                <a16:creationId xmlns:a16="http://schemas.microsoft.com/office/drawing/2014/main" id="{295EEFDF-C76B-446B-A32B-480740EB0F67}"/>
              </a:ext>
            </a:extLst>
          </p:cNvPr>
          <p:cNvSpPr>
            <a:spLocks noGrp="1"/>
          </p:cNvSpPr>
          <p:nvPr>
            <p:ph type="sldNum" sz="quarter" idx="10"/>
          </p:nvPr>
        </p:nvSpPr>
        <p:spPr>
          <a:xfrm>
            <a:off x="11430000" y="6321925"/>
            <a:ext cx="762000" cy="238125"/>
          </a:xfrm>
        </p:spPr>
        <p:txBody>
          <a:bodyPr/>
          <a:lstStyle/>
          <a:p>
            <a:pPr>
              <a:defRPr/>
            </a:pPr>
            <a:fld id="{CF627BE3-1269-44D5-A349-82FD5D94EBD8}" type="slidenum">
              <a:rPr lang="en-US" altLang="zh-TW" smtClean="0"/>
              <a:pPr>
                <a:defRPr/>
              </a:pPr>
              <a:t>51</a:t>
            </a:fld>
            <a:endParaRPr lang="en-US" altLang="zh-TW"/>
          </a:p>
        </p:txBody>
      </p:sp>
      <p:cxnSp>
        <p:nvCxnSpPr>
          <p:cNvPr id="3" name="Straight Arrow Connector 2">
            <a:extLst>
              <a:ext uri="{FF2B5EF4-FFF2-40B4-BE49-F238E27FC236}">
                <a16:creationId xmlns:a16="http://schemas.microsoft.com/office/drawing/2014/main" id="{8BC434AC-A4E5-6525-A07B-DEFA0D915939}"/>
              </a:ext>
            </a:extLst>
          </p:cNvPr>
          <p:cNvCxnSpPr>
            <a:cxnSpLocks/>
          </p:cNvCxnSpPr>
          <p:nvPr/>
        </p:nvCxnSpPr>
        <p:spPr bwMode="auto">
          <a:xfrm flipH="1">
            <a:off x="5210739" y="1050155"/>
            <a:ext cx="12172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 name="TextBox 4">
            <a:extLst>
              <a:ext uri="{FF2B5EF4-FFF2-40B4-BE49-F238E27FC236}">
                <a16:creationId xmlns:a16="http://schemas.microsoft.com/office/drawing/2014/main" id="{319D0214-1D52-53FB-A546-54B9380F7037}"/>
              </a:ext>
            </a:extLst>
          </p:cNvPr>
          <p:cNvSpPr txBox="1"/>
          <p:nvPr/>
        </p:nvSpPr>
        <p:spPr>
          <a:xfrm>
            <a:off x="6427973" y="865489"/>
            <a:ext cx="5332227" cy="369332"/>
          </a:xfrm>
          <a:prstGeom prst="rect">
            <a:avLst/>
          </a:prstGeom>
          <a:noFill/>
        </p:spPr>
        <p:txBody>
          <a:bodyPr wrap="square" rtlCol="0">
            <a:spAutoFit/>
          </a:bodyPr>
          <a:lstStyle/>
          <a:p>
            <a:r>
              <a:rPr lang="en-US" dirty="0"/>
              <a:t>Format user query and add function list to query</a:t>
            </a:r>
          </a:p>
        </p:txBody>
      </p:sp>
      <p:cxnSp>
        <p:nvCxnSpPr>
          <p:cNvPr id="8" name="Straight Arrow Connector 7">
            <a:extLst>
              <a:ext uri="{FF2B5EF4-FFF2-40B4-BE49-F238E27FC236}">
                <a16:creationId xmlns:a16="http://schemas.microsoft.com/office/drawing/2014/main" id="{1A3C8302-7DE8-45CE-AEF7-DB0873BE3B28}"/>
              </a:ext>
            </a:extLst>
          </p:cNvPr>
          <p:cNvCxnSpPr>
            <a:cxnSpLocks/>
          </p:cNvCxnSpPr>
          <p:nvPr/>
        </p:nvCxnSpPr>
        <p:spPr bwMode="auto">
          <a:xfrm flipH="1">
            <a:off x="5797478" y="1670265"/>
            <a:ext cx="137187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99DC4BAD-B66B-89B9-31AF-764D03BE6128}"/>
              </a:ext>
            </a:extLst>
          </p:cNvPr>
          <p:cNvSpPr txBox="1"/>
          <p:nvPr/>
        </p:nvSpPr>
        <p:spPr>
          <a:xfrm>
            <a:off x="7169355" y="1485599"/>
            <a:ext cx="1842565" cy="369332"/>
          </a:xfrm>
          <a:prstGeom prst="rect">
            <a:avLst/>
          </a:prstGeom>
          <a:noFill/>
        </p:spPr>
        <p:txBody>
          <a:bodyPr wrap="square" rtlCol="0">
            <a:spAutoFit/>
          </a:bodyPr>
          <a:lstStyle/>
          <a:p>
            <a:r>
              <a:rPr lang="en-US" dirty="0"/>
              <a:t>Config client</a:t>
            </a:r>
          </a:p>
        </p:txBody>
      </p:sp>
      <p:cxnSp>
        <p:nvCxnSpPr>
          <p:cNvPr id="13" name="Straight Arrow Connector 12">
            <a:extLst>
              <a:ext uri="{FF2B5EF4-FFF2-40B4-BE49-F238E27FC236}">
                <a16:creationId xmlns:a16="http://schemas.microsoft.com/office/drawing/2014/main" id="{CDEB650D-CC21-7042-5DBA-C62BAE92831E}"/>
              </a:ext>
            </a:extLst>
          </p:cNvPr>
          <p:cNvCxnSpPr>
            <a:cxnSpLocks/>
          </p:cNvCxnSpPr>
          <p:nvPr/>
        </p:nvCxnSpPr>
        <p:spPr bwMode="auto">
          <a:xfrm flipH="1">
            <a:off x="4097919" y="2370250"/>
            <a:ext cx="37156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4246FE0B-2373-F30A-867B-022817079212}"/>
              </a:ext>
            </a:extLst>
          </p:cNvPr>
          <p:cNvSpPr txBox="1"/>
          <p:nvPr/>
        </p:nvSpPr>
        <p:spPr>
          <a:xfrm>
            <a:off x="4466370" y="2185584"/>
            <a:ext cx="4972269" cy="369332"/>
          </a:xfrm>
          <a:prstGeom prst="rect">
            <a:avLst/>
          </a:prstGeom>
          <a:noFill/>
        </p:spPr>
        <p:txBody>
          <a:bodyPr wrap="square" rtlCol="0">
            <a:spAutoFit/>
          </a:bodyPr>
          <a:lstStyle/>
          <a:p>
            <a:r>
              <a:rPr lang="en-US" dirty="0"/>
              <a:t>Send request to server and stream output</a:t>
            </a:r>
          </a:p>
        </p:txBody>
      </p:sp>
      <p:sp>
        <p:nvSpPr>
          <p:cNvPr id="17" name="TextBox 16">
            <a:extLst>
              <a:ext uri="{FF2B5EF4-FFF2-40B4-BE49-F238E27FC236}">
                <a16:creationId xmlns:a16="http://schemas.microsoft.com/office/drawing/2014/main" id="{BAF0F2D2-B261-EEC2-7EFF-7694361E2CD0}"/>
              </a:ext>
            </a:extLst>
          </p:cNvPr>
          <p:cNvSpPr txBox="1"/>
          <p:nvPr/>
        </p:nvSpPr>
        <p:spPr>
          <a:xfrm>
            <a:off x="6757062" y="4679787"/>
            <a:ext cx="5332227" cy="923330"/>
          </a:xfrm>
          <a:prstGeom prst="rect">
            <a:avLst/>
          </a:prstGeom>
          <a:noFill/>
        </p:spPr>
        <p:txBody>
          <a:bodyPr wrap="square" rtlCol="0">
            <a:spAutoFit/>
          </a:bodyPr>
          <a:lstStyle/>
          <a:p>
            <a:r>
              <a:rPr lang="en-US" altLang="zh-TW" dirty="0"/>
              <a:t>Parse LLM output as json and call the correct function using function name and use the correct function input using arguments</a:t>
            </a:r>
          </a:p>
        </p:txBody>
      </p:sp>
      <p:cxnSp>
        <p:nvCxnSpPr>
          <p:cNvPr id="18" name="Straight Arrow Connector 17">
            <a:extLst>
              <a:ext uri="{FF2B5EF4-FFF2-40B4-BE49-F238E27FC236}">
                <a16:creationId xmlns:a16="http://schemas.microsoft.com/office/drawing/2014/main" id="{9FF59EB7-07B0-2470-B42C-53F31BDF76C9}"/>
              </a:ext>
            </a:extLst>
          </p:cNvPr>
          <p:cNvCxnSpPr>
            <a:cxnSpLocks/>
          </p:cNvCxnSpPr>
          <p:nvPr/>
        </p:nvCxnSpPr>
        <p:spPr bwMode="auto">
          <a:xfrm flipH="1">
            <a:off x="7699490" y="6091466"/>
            <a:ext cx="226747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14FA9316-BEE4-4E89-A53E-BA3FACF7D76B}"/>
              </a:ext>
            </a:extLst>
          </p:cNvPr>
          <p:cNvSpPr txBox="1"/>
          <p:nvPr/>
        </p:nvSpPr>
        <p:spPr>
          <a:xfrm>
            <a:off x="9968734" y="5884868"/>
            <a:ext cx="1071582" cy="369332"/>
          </a:xfrm>
          <a:prstGeom prst="rect">
            <a:avLst/>
          </a:prstGeom>
          <a:noFill/>
        </p:spPr>
        <p:txBody>
          <a:bodyPr wrap="square" rtlCol="0">
            <a:spAutoFit/>
          </a:bodyPr>
          <a:lstStyle/>
          <a:p>
            <a:r>
              <a:rPr lang="en-US" altLang="zh-TW" dirty="0"/>
              <a:t>Call API</a:t>
            </a:r>
          </a:p>
        </p:txBody>
      </p:sp>
      <p:cxnSp>
        <p:nvCxnSpPr>
          <p:cNvPr id="24" name="接點: 肘形 23">
            <a:extLst>
              <a:ext uri="{FF2B5EF4-FFF2-40B4-BE49-F238E27FC236}">
                <a16:creationId xmlns:a16="http://schemas.microsoft.com/office/drawing/2014/main" id="{A476C93B-B648-4A93-9D7B-025507401EC4}"/>
              </a:ext>
            </a:extLst>
          </p:cNvPr>
          <p:cNvCxnSpPr>
            <a:cxnSpLocks/>
            <a:stCxn id="17" idx="1"/>
          </p:cNvCxnSpPr>
          <p:nvPr/>
        </p:nvCxnSpPr>
        <p:spPr bwMode="auto">
          <a:xfrm rot="10800000" flipV="1">
            <a:off x="3312160" y="5141452"/>
            <a:ext cx="3444902" cy="743416"/>
          </a:xfrm>
          <a:prstGeom prst="bentConnector3">
            <a:avLst>
              <a:gd name="adj1" fmla="val 13724"/>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688234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E8019B-8329-43F1-98E0-F52C5855B09C}"/>
              </a:ext>
            </a:extLst>
          </p:cNvPr>
          <p:cNvSpPr>
            <a:spLocks noGrp="1"/>
          </p:cNvSpPr>
          <p:nvPr>
            <p:ph type="title"/>
          </p:nvPr>
        </p:nvSpPr>
        <p:spPr/>
        <p:txBody>
          <a:bodyPr/>
          <a:lstStyle/>
          <a:p>
            <a:r>
              <a:rPr lang="en-US" altLang="zh-TW" sz="2800" dirty="0"/>
              <a:t>Function Calling Example:</a:t>
            </a:r>
            <a:r>
              <a:rPr lang="zh-TW" altLang="en-US" sz="2800" dirty="0"/>
              <a:t> </a:t>
            </a:r>
            <a:r>
              <a:rPr lang="en-US" altLang="zh-TW" sz="2800" dirty="0"/>
              <a:t>Output (function_calling.py)</a:t>
            </a:r>
            <a:endParaRPr lang="zh-TW" altLang="en-US" sz="2800" dirty="0"/>
          </a:p>
        </p:txBody>
      </p:sp>
      <p:sp>
        <p:nvSpPr>
          <p:cNvPr id="4" name="投影片編號版面配置區 3">
            <a:extLst>
              <a:ext uri="{FF2B5EF4-FFF2-40B4-BE49-F238E27FC236}">
                <a16:creationId xmlns:a16="http://schemas.microsoft.com/office/drawing/2014/main" id="{295EEFDF-C76B-446B-A32B-480740EB0F67}"/>
              </a:ext>
            </a:extLst>
          </p:cNvPr>
          <p:cNvSpPr>
            <a:spLocks noGrp="1"/>
          </p:cNvSpPr>
          <p:nvPr>
            <p:ph type="sldNum" sz="quarter" idx="10"/>
          </p:nvPr>
        </p:nvSpPr>
        <p:spPr/>
        <p:txBody>
          <a:bodyPr/>
          <a:lstStyle/>
          <a:p>
            <a:pPr>
              <a:defRPr/>
            </a:pPr>
            <a:fld id="{CF627BE3-1269-44D5-A349-82FD5D94EBD8}" type="slidenum">
              <a:rPr lang="en-US" altLang="zh-TW" smtClean="0"/>
              <a:pPr>
                <a:defRPr/>
              </a:pPr>
              <a:t>52</a:t>
            </a:fld>
            <a:endParaRPr lang="en-US" altLang="zh-TW"/>
          </a:p>
        </p:txBody>
      </p:sp>
      <p:pic>
        <p:nvPicPr>
          <p:cNvPr id="7" name="內容版面配置區 6">
            <a:extLst>
              <a:ext uri="{FF2B5EF4-FFF2-40B4-BE49-F238E27FC236}">
                <a16:creationId xmlns:a16="http://schemas.microsoft.com/office/drawing/2014/main" id="{A3676E2B-99B6-46CA-ADE8-E0E28CA3092F}"/>
              </a:ext>
            </a:extLst>
          </p:cNvPr>
          <p:cNvPicPr>
            <a:picLocks noGrp="1" noChangeAspect="1"/>
          </p:cNvPicPr>
          <p:nvPr>
            <p:ph idx="1"/>
          </p:nvPr>
        </p:nvPicPr>
        <p:blipFill>
          <a:blip r:embed="rId2"/>
          <a:stretch>
            <a:fillRect/>
          </a:stretch>
        </p:blipFill>
        <p:spPr>
          <a:xfrm>
            <a:off x="601133" y="1785619"/>
            <a:ext cx="10914976" cy="2877821"/>
          </a:xfrm>
        </p:spPr>
      </p:pic>
    </p:spTree>
    <p:extLst>
      <p:ext uri="{BB962C8B-B14F-4D97-AF65-F5344CB8AC3E}">
        <p14:creationId xmlns:p14="http://schemas.microsoft.com/office/powerpoint/2010/main" val="33034065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RAG Using </a:t>
            </a:r>
            <a:r>
              <a:rPr lang="en-US" altLang="zh-TW" sz="5400" dirty="0" err="1"/>
              <a:t>Ollama</a:t>
            </a:r>
            <a:r>
              <a:rPr lang="en-US" altLang="zh-TW" sz="5400" dirty="0"/>
              <a:t> and </a:t>
            </a:r>
            <a:r>
              <a:rPr lang="en-US" altLang="zh-TW" sz="5400" dirty="0" err="1"/>
              <a:t>SentenceTransformer</a:t>
            </a:r>
            <a:endParaRPr lang="en-US" altLang="zh-TW" sz="5400" dirty="0"/>
          </a:p>
        </p:txBody>
      </p:sp>
    </p:spTree>
    <p:extLst>
      <p:ext uri="{BB962C8B-B14F-4D97-AF65-F5344CB8AC3E}">
        <p14:creationId xmlns:p14="http://schemas.microsoft.com/office/powerpoint/2010/main" val="159048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09F0AF-1CC4-459B-8194-7A8499577E09}"/>
              </a:ext>
            </a:extLst>
          </p:cNvPr>
          <p:cNvSpPr>
            <a:spLocks noGrp="1"/>
          </p:cNvSpPr>
          <p:nvPr>
            <p:ph type="title"/>
          </p:nvPr>
        </p:nvSpPr>
        <p:spPr/>
        <p:txBody>
          <a:bodyPr/>
          <a:lstStyle/>
          <a:p>
            <a:r>
              <a:rPr lang="en-US" altLang="zh-TW" dirty="0"/>
              <a:t>Problem Rehash</a:t>
            </a:r>
            <a:endParaRPr lang="zh-TW" altLang="en-US" dirty="0"/>
          </a:p>
        </p:txBody>
      </p:sp>
      <p:sp>
        <p:nvSpPr>
          <p:cNvPr id="3" name="內容版面配置區 2">
            <a:extLst>
              <a:ext uri="{FF2B5EF4-FFF2-40B4-BE49-F238E27FC236}">
                <a16:creationId xmlns:a16="http://schemas.microsoft.com/office/drawing/2014/main" id="{88538D13-19CF-4992-B224-5BCF5657BBBD}"/>
              </a:ext>
            </a:extLst>
          </p:cNvPr>
          <p:cNvSpPr>
            <a:spLocks noGrp="1"/>
          </p:cNvSpPr>
          <p:nvPr>
            <p:ph idx="1"/>
          </p:nvPr>
        </p:nvSpPr>
        <p:spPr/>
        <p:txBody>
          <a:bodyPr/>
          <a:lstStyle/>
          <a:p>
            <a:r>
              <a:rPr lang="en-US" altLang="zh-TW" sz="2400" dirty="0"/>
              <a:t>Why RAG?</a:t>
            </a:r>
          </a:p>
          <a:p>
            <a:pPr lvl="1"/>
            <a:r>
              <a:rPr lang="en-US" altLang="zh-TW" sz="2000" dirty="0"/>
              <a:t>Some models have outdated information, but we don't want to fine tune the model</a:t>
            </a:r>
          </a:p>
          <a:p>
            <a:r>
              <a:rPr lang="en-US" altLang="zh-TW" sz="2400" dirty="0"/>
              <a:t>Difference between RAG and normal inference:</a:t>
            </a:r>
          </a:p>
          <a:p>
            <a:pPr lvl="1"/>
            <a:r>
              <a:rPr lang="en-US" altLang="zh-TW" sz="2000" dirty="0"/>
              <a:t>Additional context for generation is provided (normally you only have the query)</a:t>
            </a:r>
          </a:p>
          <a:p>
            <a:pPr lvl="1"/>
            <a:r>
              <a:rPr lang="en-US" altLang="zh-TW" sz="2000" dirty="0"/>
              <a:t>As a result, your prompt will look different</a:t>
            </a:r>
          </a:p>
          <a:p>
            <a:endParaRPr lang="en-US" altLang="zh-TW" sz="2400" dirty="0"/>
          </a:p>
          <a:p>
            <a:r>
              <a:rPr lang="en-US" altLang="zh-TW" sz="2400" dirty="0"/>
              <a:t>Here is a very simple RAG prompt: </a:t>
            </a:r>
          </a:p>
          <a:p>
            <a:pPr marL="0" indent="0">
              <a:buNone/>
            </a:pPr>
            <a:r>
              <a:rPr lang="en-US" altLang="zh-TW" sz="2000" dirty="0">
                <a:latin typeface="Times New Roman" panose="02020603050405020304" pitchFamily="18" charset="0"/>
                <a:cs typeface="Times New Roman" panose="02020603050405020304" pitchFamily="18" charset="0"/>
              </a:rPr>
              <a:t>Context: Donald Trump won the 2024 presidential election and remains president in 2025. Most new models can perform function calling out-of-the-box.</a:t>
            </a:r>
          </a:p>
          <a:p>
            <a:pPr marL="0" indent="0">
              <a:buNone/>
            </a:pPr>
            <a:r>
              <a:rPr lang="en-US" altLang="zh-TW" sz="2000" dirty="0">
                <a:latin typeface="Times New Roman" panose="02020603050405020304" pitchFamily="18" charset="0"/>
                <a:cs typeface="Times New Roman" panose="02020603050405020304" pitchFamily="18" charset="0"/>
              </a:rPr>
              <a:t>Question: Who is the president of the United States in 2025?</a:t>
            </a:r>
          </a:p>
          <a:p>
            <a:pPr marL="0" indent="0">
              <a:buNone/>
            </a:pPr>
            <a:r>
              <a:rPr lang="en-US" altLang="zh-TW" sz="2000" dirty="0">
                <a:latin typeface="Times New Roman" panose="02020603050405020304" pitchFamily="18" charset="0"/>
                <a:cs typeface="Times New Roman" panose="02020603050405020304" pitchFamily="18" charset="0"/>
              </a:rPr>
              <a:t>Answer:</a:t>
            </a:r>
            <a:endParaRPr lang="zh-TW" altLang="en-US" sz="20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B17FD26E-1CFD-4268-B1F6-AD62A0C6E8EA}"/>
              </a:ext>
            </a:extLst>
          </p:cNvPr>
          <p:cNvSpPr>
            <a:spLocks noGrp="1"/>
          </p:cNvSpPr>
          <p:nvPr>
            <p:ph type="sldNum" sz="quarter" idx="10"/>
          </p:nvPr>
        </p:nvSpPr>
        <p:spPr/>
        <p:txBody>
          <a:bodyPr/>
          <a:lstStyle/>
          <a:p>
            <a:pPr>
              <a:defRPr/>
            </a:pPr>
            <a:fld id="{CF627BE3-1269-44D5-A349-82FD5D94EBD8}" type="slidenum">
              <a:rPr lang="en-US" altLang="zh-TW" smtClean="0"/>
              <a:pPr>
                <a:defRPr/>
              </a:pPr>
              <a:t>54</a:t>
            </a:fld>
            <a:endParaRPr lang="en-US" altLang="zh-TW"/>
          </a:p>
        </p:txBody>
      </p:sp>
    </p:spTree>
    <p:extLst>
      <p:ext uri="{BB962C8B-B14F-4D97-AF65-F5344CB8AC3E}">
        <p14:creationId xmlns:p14="http://schemas.microsoft.com/office/powerpoint/2010/main" val="40369510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09F0AF-1CC4-459B-8194-7A8499577E09}"/>
              </a:ext>
            </a:extLst>
          </p:cNvPr>
          <p:cNvSpPr>
            <a:spLocks noGrp="1"/>
          </p:cNvSpPr>
          <p:nvPr>
            <p:ph type="title"/>
          </p:nvPr>
        </p:nvSpPr>
        <p:spPr/>
        <p:txBody>
          <a:bodyPr/>
          <a:lstStyle/>
          <a:p>
            <a:r>
              <a:rPr lang="en-US" altLang="zh-TW" sz="2800" dirty="0"/>
              <a:t>Building a Vector Store for Retrieving Relevant Context (rag_query.py)</a:t>
            </a:r>
            <a:endParaRPr lang="zh-TW" altLang="en-US" sz="2800" dirty="0"/>
          </a:p>
        </p:txBody>
      </p:sp>
      <p:pic>
        <p:nvPicPr>
          <p:cNvPr id="6" name="內容版面配置區 5">
            <a:extLst>
              <a:ext uri="{FF2B5EF4-FFF2-40B4-BE49-F238E27FC236}">
                <a16:creationId xmlns:a16="http://schemas.microsoft.com/office/drawing/2014/main" id="{E76A332E-4055-4FEB-95D9-F89A6E5A8523}"/>
              </a:ext>
            </a:extLst>
          </p:cNvPr>
          <p:cNvPicPr>
            <a:picLocks noGrp="1" noChangeAspect="1"/>
          </p:cNvPicPr>
          <p:nvPr>
            <p:ph idx="1"/>
          </p:nvPr>
        </p:nvPicPr>
        <p:blipFill>
          <a:blip r:embed="rId2"/>
          <a:stretch>
            <a:fillRect/>
          </a:stretch>
        </p:blipFill>
        <p:spPr>
          <a:xfrm>
            <a:off x="2210064" y="1461478"/>
            <a:ext cx="7528031" cy="3754629"/>
          </a:xfrm>
        </p:spPr>
      </p:pic>
      <p:sp>
        <p:nvSpPr>
          <p:cNvPr id="4" name="投影片編號版面配置區 3">
            <a:extLst>
              <a:ext uri="{FF2B5EF4-FFF2-40B4-BE49-F238E27FC236}">
                <a16:creationId xmlns:a16="http://schemas.microsoft.com/office/drawing/2014/main" id="{B17FD26E-1CFD-4268-B1F6-AD62A0C6E8EA}"/>
              </a:ext>
            </a:extLst>
          </p:cNvPr>
          <p:cNvSpPr>
            <a:spLocks noGrp="1"/>
          </p:cNvSpPr>
          <p:nvPr>
            <p:ph type="sldNum" sz="quarter" idx="10"/>
          </p:nvPr>
        </p:nvSpPr>
        <p:spPr/>
        <p:txBody>
          <a:bodyPr/>
          <a:lstStyle/>
          <a:p>
            <a:pPr>
              <a:defRPr/>
            </a:pPr>
            <a:fld id="{CF627BE3-1269-44D5-A349-82FD5D94EBD8}" type="slidenum">
              <a:rPr lang="en-US" altLang="zh-TW" smtClean="0"/>
              <a:pPr>
                <a:defRPr/>
              </a:pPr>
              <a:t>55</a:t>
            </a:fld>
            <a:endParaRPr lang="en-US" altLang="zh-TW"/>
          </a:p>
        </p:txBody>
      </p:sp>
      <p:sp>
        <p:nvSpPr>
          <p:cNvPr id="8" name="文字方塊 7">
            <a:extLst>
              <a:ext uri="{FF2B5EF4-FFF2-40B4-BE49-F238E27FC236}">
                <a16:creationId xmlns:a16="http://schemas.microsoft.com/office/drawing/2014/main" id="{19F8B096-CD4B-419D-B6B5-B043DA697D0B}"/>
              </a:ext>
            </a:extLst>
          </p:cNvPr>
          <p:cNvSpPr txBox="1"/>
          <p:nvPr/>
        </p:nvSpPr>
        <p:spPr>
          <a:xfrm>
            <a:off x="2414268" y="5809734"/>
            <a:ext cx="7167053" cy="646331"/>
          </a:xfrm>
          <a:prstGeom prst="rect">
            <a:avLst/>
          </a:prstGeom>
          <a:noFill/>
        </p:spPr>
        <p:txBody>
          <a:bodyPr wrap="square">
            <a:spAutoFit/>
          </a:bodyPr>
          <a:lstStyle/>
          <a:p>
            <a:pPr algn="ctr"/>
            <a:r>
              <a:rPr lang="en-US" altLang="zh-TW" dirty="0"/>
              <a:t>O</a:t>
            </a:r>
            <a:r>
              <a:rPr lang="zh-TW" altLang="en-US" dirty="0"/>
              <a:t>ne of many examples of building a vector store </a:t>
            </a:r>
            <a:r>
              <a:rPr lang="en-US" altLang="zh-TW" dirty="0"/>
              <a:t>using FAISS, other vector store library options include </a:t>
            </a:r>
            <a:r>
              <a:rPr lang="en-US" altLang="zh-TW" dirty="0" err="1"/>
              <a:t>langchain</a:t>
            </a:r>
            <a:r>
              <a:rPr lang="en-US" altLang="zh-TW" dirty="0"/>
              <a:t> and </a:t>
            </a:r>
            <a:r>
              <a:rPr lang="en-US" altLang="zh-TW" dirty="0" err="1"/>
              <a:t>llama_index</a:t>
            </a:r>
            <a:endParaRPr lang="zh-TW" altLang="en-US" dirty="0"/>
          </a:p>
        </p:txBody>
      </p:sp>
    </p:spTree>
    <p:extLst>
      <p:ext uri="{BB962C8B-B14F-4D97-AF65-F5344CB8AC3E}">
        <p14:creationId xmlns:p14="http://schemas.microsoft.com/office/powerpoint/2010/main" val="28372389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09F0AF-1CC4-459B-8194-7A8499577E09}"/>
              </a:ext>
            </a:extLst>
          </p:cNvPr>
          <p:cNvSpPr>
            <a:spLocks noGrp="1"/>
          </p:cNvSpPr>
          <p:nvPr>
            <p:ph type="title"/>
          </p:nvPr>
        </p:nvSpPr>
        <p:spPr/>
        <p:txBody>
          <a:bodyPr/>
          <a:lstStyle/>
          <a:p>
            <a:r>
              <a:rPr lang="en-US" altLang="zh-TW" sz="2800" dirty="0"/>
              <a:t>Generating a Response using LM Studio (rag_query.py)</a:t>
            </a:r>
            <a:endParaRPr lang="zh-TW" altLang="en-US" sz="2800" dirty="0"/>
          </a:p>
        </p:txBody>
      </p:sp>
      <p:sp>
        <p:nvSpPr>
          <p:cNvPr id="4" name="投影片編號版面配置區 3">
            <a:extLst>
              <a:ext uri="{FF2B5EF4-FFF2-40B4-BE49-F238E27FC236}">
                <a16:creationId xmlns:a16="http://schemas.microsoft.com/office/drawing/2014/main" id="{B17FD26E-1CFD-4268-B1F6-AD62A0C6E8EA}"/>
              </a:ext>
            </a:extLst>
          </p:cNvPr>
          <p:cNvSpPr>
            <a:spLocks noGrp="1"/>
          </p:cNvSpPr>
          <p:nvPr>
            <p:ph type="sldNum" sz="quarter" idx="10"/>
          </p:nvPr>
        </p:nvSpPr>
        <p:spPr/>
        <p:txBody>
          <a:bodyPr/>
          <a:lstStyle/>
          <a:p>
            <a:pPr>
              <a:defRPr/>
            </a:pPr>
            <a:fld id="{CF627BE3-1269-44D5-A349-82FD5D94EBD8}" type="slidenum">
              <a:rPr lang="en-US" altLang="zh-TW" smtClean="0"/>
              <a:pPr>
                <a:defRPr/>
              </a:pPr>
              <a:t>56</a:t>
            </a:fld>
            <a:endParaRPr lang="en-US" altLang="zh-TW"/>
          </a:p>
        </p:txBody>
      </p:sp>
      <p:sp>
        <p:nvSpPr>
          <p:cNvPr id="8" name="文字方塊 7">
            <a:extLst>
              <a:ext uri="{FF2B5EF4-FFF2-40B4-BE49-F238E27FC236}">
                <a16:creationId xmlns:a16="http://schemas.microsoft.com/office/drawing/2014/main" id="{19F8B096-CD4B-419D-B6B5-B043DA697D0B}"/>
              </a:ext>
            </a:extLst>
          </p:cNvPr>
          <p:cNvSpPr txBox="1"/>
          <p:nvPr/>
        </p:nvSpPr>
        <p:spPr>
          <a:xfrm>
            <a:off x="1714288" y="5809734"/>
            <a:ext cx="8932756" cy="646331"/>
          </a:xfrm>
          <a:prstGeom prst="rect">
            <a:avLst/>
          </a:prstGeom>
          <a:noFill/>
        </p:spPr>
        <p:txBody>
          <a:bodyPr wrap="square">
            <a:spAutoFit/>
          </a:bodyPr>
          <a:lstStyle/>
          <a:p>
            <a:pPr algn="ctr"/>
            <a:r>
              <a:rPr lang="en-US" altLang="zh-TW" dirty="0"/>
              <a:t>Very similar to the </a:t>
            </a:r>
            <a:r>
              <a:rPr lang="en-US" altLang="zh-TW" dirty="0" err="1"/>
              <a:t>Ollama</a:t>
            </a:r>
            <a:r>
              <a:rPr lang="en-US" altLang="zh-TW" dirty="0"/>
              <a:t> client code, the only difference here is that the system prompt and user prompt have been modified to be more RAG friendly.</a:t>
            </a:r>
            <a:endParaRPr lang="zh-TW" altLang="en-US" dirty="0"/>
          </a:p>
        </p:txBody>
      </p:sp>
      <p:pic>
        <p:nvPicPr>
          <p:cNvPr id="6" name="內容版面配置區 5">
            <a:extLst>
              <a:ext uri="{FF2B5EF4-FFF2-40B4-BE49-F238E27FC236}">
                <a16:creationId xmlns:a16="http://schemas.microsoft.com/office/drawing/2014/main" id="{EB08F6AC-F5C0-40F4-8CBF-ABBF115336DA}"/>
              </a:ext>
            </a:extLst>
          </p:cNvPr>
          <p:cNvPicPr>
            <a:picLocks noGrp="1" noChangeAspect="1"/>
          </p:cNvPicPr>
          <p:nvPr>
            <p:ph idx="1"/>
          </p:nvPr>
        </p:nvPicPr>
        <p:blipFill>
          <a:blip r:embed="rId2"/>
          <a:stretch>
            <a:fillRect/>
          </a:stretch>
        </p:blipFill>
        <p:spPr>
          <a:xfrm>
            <a:off x="2899012" y="1050131"/>
            <a:ext cx="6573363" cy="4757737"/>
          </a:xfrm>
        </p:spPr>
      </p:pic>
    </p:spTree>
    <p:extLst>
      <p:ext uri="{BB962C8B-B14F-4D97-AF65-F5344CB8AC3E}">
        <p14:creationId xmlns:p14="http://schemas.microsoft.com/office/powerpoint/2010/main" val="41670805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09F0AF-1CC4-459B-8194-7A8499577E09}"/>
              </a:ext>
            </a:extLst>
          </p:cNvPr>
          <p:cNvSpPr>
            <a:spLocks noGrp="1"/>
          </p:cNvSpPr>
          <p:nvPr>
            <p:ph type="title"/>
          </p:nvPr>
        </p:nvSpPr>
        <p:spPr/>
        <p:txBody>
          <a:bodyPr/>
          <a:lstStyle/>
          <a:p>
            <a:r>
              <a:rPr lang="en-US" altLang="zh-TW" sz="2800" dirty="0"/>
              <a:t>Putting Everything Together (rag_query.py)</a:t>
            </a:r>
            <a:endParaRPr lang="zh-TW" altLang="en-US" sz="2800" dirty="0"/>
          </a:p>
        </p:txBody>
      </p:sp>
      <p:sp>
        <p:nvSpPr>
          <p:cNvPr id="4" name="投影片編號版面配置區 3">
            <a:extLst>
              <a:ext uri="{FF2B5EF4-FFF2-40B4-BE49-F238E27FC236}">
                <a16:creationId xmlns:a16="http://schemas.microsoft.com/office/drawing/2014/main" id="{B17FD26E-1CFD-4268-B1F6-AD62A0C6E8EA}"/>
              </a:ext>
            </a:extLst>
          </p:cNvPr>
          <p:cNvSpPr>
            <a:spLocks noGrp="1"/>
          </p:cNvSpPr>
          <p:nvPr>
            <p:ph type="sldNum" sz="quarter" idx="10"/>
          </p:nvPr>
        </p:nvSpPr>
        <p:spPr/>
        <p:txBody>
          <a:bodyPr/>
          <a:lstStyle/>
          <a:p>
            <a:pPr>
              <a:defRPr/>
            </a:pPr>
            <a:fld id="{CF627BE3-1269-44D5-A349-82FD5D94EBD8}" type="slidenum">
              <a:rPr lang="en-US" altLang="zh-TW" smtClean="0"/>
              <a:pPr>
                <a:defRPr/>
              </a:pPr>
              <a:t>57</a:t>
            </a:fld>
            <a:endParaRPr lang="en-US" altLang="zh-TW"/>
          </a:p>
        </p:txBody>
      </p:sp>
      <p:sp>
        <p:nvSpPr>
          <p:cNvPr id="8" name="文字方塊 7">
            <a:extLst>
              <a:ext uri="{FF2B5EF4-FFF2-40B4-BE49-F238E27FC236}">
                <a16:creationId xmlns:a16="http://schemas.microsoft.com/office/drawing/2014/main" id="{19F8B096-CD4B-419D-B6B5-B043DA697D0B}"/>
              </a:ext>
            </a:extLst>
          </p:cNvPr>
          <p:cNvSpPr txBox="1"/>
          <p:nvPr/>
        </p:nvSpPr>
        <p:spPr>
          <a:xfrm>
            <a:off x="7948929" y="1517319"/>
            <a:ext cx="4108451" cy="646331"/>
          </a:xfrm>
          <a:prstGeom prst="rect">
            <a:avLst/>
          </a:prstGeom>
          <a:noFill/>
        </p:spPr>
        <p:txBody>
          <a:bodyPr wrap="square">
            <a:spAutoFit/>
          </a:bodyPr>
          <a:lstStyle/>
          <a:p>
            <a:r>
              <a:rPr lang="en-US" altLang="zh-TW" dirty="0"/>
              <a:t>Find the top 2 documents that most closely relate to the query</a:t>
            </a:r>
            <a:endParaRPr lang="zh-TW" altLang="en-US" dirty="0"/>
          </a:p>
        </p:txBody>
      </p:sp>
      <p:pic>
        <p:nvPicPr>
          <p:cNvPr id="11" name="內容版面配置區 10">
            <a:extLst>
              <a:ext uri="{FF2B5EF4-FFF2-40B4-BE49-F238E27FC236}">
                <a16:creationId xmlns:a16="http://schemas.microsoft.com/office/drawing/2014/main" id="{0887F3A2-CF00-4659-8644-6A4F71774ABE}"/>
              </a:ext>
            </a:extLst>
          </p:cNvPr>
          <p:cNvPicPr>
            <a:picLocks noGrp="1" noChangeAspect="1"/>
          </p:cNvPicPr>
          <p:nvPr>
            <p:ph idx="1"/>
          </p:nvPr>
        </p:nvPicPr>
        <p:blipFill>
          <a:blip r:embed="rId2"/>
          <a:stretch>
            <a:fillRect/>
          </a:stretch>
        </p:blipFill>
        <p:spPr>
          <a:xfrm>
            <a:off x="323140" y="931937"/>
            <a:ext cx="7625789" cy="2714997"/>
          </a:xfrm>
        </p:spPr>
      </p:pic>
      <p:pic>
        <p:nvPicPr>
          <p:cNvPr id="13" name="圖片 12">
            <a:extLst>
              <a:ext uri="{FF2B5EF4-FFF2-40B4-BE49-F238E27FC236}">
                <a16:creationId xmlns:a16="http://schemas.microsoft.com/office/drawing/2014/main" id="{09CCBF80-5F29-443D-8536-3219624BB5D9}"/>
              </a:ext>
            </a:extLst>
          </p:cNvPr>
          <p:cNvPicPr>
            <a:picLocks noChangeAspect="1"/>
          </p:cNvPicPr>
          <p:nvPr/>
        </p:nvPicPr>
        <p:blipFill>
          <a:blip r:embed="rId3"/>
          <a:stretch>
            <a:fillRect/>
          </a:stretch>
        </p:blipFill>
        <p:spPr>
          <a:xfrm>
            <a:off x="323139" y="4446508"/>
            <a:ext cx="7995471" cy="1004594"/>
          </a:xfrm>
          <a:prstGeom prst="rect">
            <a:avLst/>
          </a:prstGeom>
        </p:spPr>
      </p:pic>
      <p:sp>
        <p:nvSpPr>
          <p:cNvPr id="14" name="文字方塊 13">
            <a:extLst>
              <a:ext uri="{FF2B5EF4-FFF2-40B4-BE49-F238E27FC236}">
                <a16:creationId xmlns:a16="http://schemas.microsoft.com/office/drawing/2014/main" id="{D23F4AD3-5043-4DF7-9F54-018C82CCF085}"/>
              </a:ext>
            </a:extLst>
          </p:cNvPr>
          <p:cNvSpPr txBox="1"/>
          <p:nvPr/>
        </p:nvSpPr>
        <p:spPr>
          <a:xfrm>
            <a:off x="7948929" y="2582126"/>
            <a:ext cx="4108451" cy="646331"/>
          </a:xfrm>
          <a:prstGeom prst="rect">
            <a:avLst/>
          </a:prstGeom>
          <a:noFill/>
        </p:spPr>
        <p:txBody>
          <a:bodyPr wrap="square">
            <a:spAutoFit/>
          </a:bodyPr>
          <a:lstStyle/>
          <a:p>
            <a:r>
              <a:rPr lang="en-US" altLang="zh-TW" dirty="0" err="1"/>
              <a:t>Concat</a:t>
            </a:r>
            <a:r>
              <a:rPr lang="en-US" altLang="zh-TW" dirty="0"/>
              <a:t> the retrieved contexts for the RAG prompt</a:t>
            </a:r>
            <a:endParaRPr lang="zh-TW" altLang="en-US" dirty="0"/>
          </a:p>
        </p:txBody>
      </p:sp>
      <p:sp>
        <p:nvSpPr>
          <p:cNvPr id="15" name="文字方塊 14">
            <a:extLst>
              <a:ext uri="{FF2B5EF4-FFF2-40B4-BE49-F238E27FC236}">
                <a16:creationId xmlns:a16="http://schemas.microsoft.com/office/drawing/2014/main" id="{2BF86173-6E06-4C09-B01C-5657D1103158}"/>
              </a:ext>
            </a:extLst>
          </p:cNvPr>
          <p:cNvSpPr txBox="1"/>
          <p:nvPr/>
        </p:nvSpPr>
        <p:spPr>
          <a:xfrm>
            <a:off x="7948929" y="5122410"/>
            <a:ext cx="4108451" cy="369332"/>
          </a:xfrm>
          <a:prstGeom prst="rect">
            <a:avLst/>
          </a:prstGeom>
          <a:noFill/>
        </p:spPr>
        <p:txBody>
          <a:bodyPr wrap="square">
            <a:spAutoFit/>
          </a:bodyPr>
          <a:lstStyle/>
          <a:p>
            <a:r>
              <a:rPr lang="en-US" altLang="zh-TW" dirty="0"/>
              <a:t>End-to-end function call</a:t>
            </a:r>
            <a:endParaRPr lang="zh-TW" altLang="en-US" dirty="0"/>
          </a:p>
        </p:txBody>
      </p:sp>
    </p:spTree>
    <p:extLst>
      <p:ext uri="{BB962C8B-B14F-4D97-AF65-F5344CB8AC3E}">
        <p14:creationId xmlns:p14="http://schemas.microsoft.com/office/powerpoint/2010/main" val="34956483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9790E9-E634-47F5-B7F9-CF90133C59C9}"/>
              </a:ext>
            </a:extLst>
          </p:cNvPr>
          <p:cNvSpPr>
            <a:spLocks noGrp="1"/>
          </p:cNvSpPr>
          <p:nvPr>
            <p:ph type="title"/>
          </p:nvPr>
        </p:nvSpPr>
        <p:spPr/>
        <p:txBody>
          <a:bodyPr/>
          <a:lstStyle/>
          <a:p>
            <a:r>
              <a:rPr lang="en-US" altLang="zh-TW" sz="3200" dirty="0"/>
              <a:t>RAG Using </a:t>
            </a:r>
            <a:r>
              <a:rPr lang="en-US" altLang="zh-TW" sz="3200" dirty="0" err="1"/>
              <a:t>Ollama</a:t>
            </a:r>
            <a:r>
              <a:rPr lang="en-US" altLang="zh-TW" sz="3200" dirty="0"/>
              <a:t> and LM Studio (rag_query.py)</a:t>
            </a:r>
            <a:endParaRPr lang="zh-TW" altLang="en-US" sz="3200" dirty="0"/>
          </a:p>
        </p:txBody>
      </p:sp>
      <p:sp>
        <p:nvSpPr>
          <p:cNvPr id="4" name="投影片編號版面配置區 3">
            <a:extLst>
              <a:ext uri="{FF2B5EF4-FFF2-40B4-BE49-F238E27FC236}">
                <a16:creationId xmlns:a16="http://schemas.microsoft.com/office/drawing/2014/main" id="{3F768A0F-4C40-43D4-9B8E-F4DA3A669AA9}"/>
              </a:ext>
            </a:extLst>
          </p:cNvPr>
          <p:cNvSpPr>
            <a:spLocks noGrp="1"/>
          </p:cNvSpPr>
          <p:nvPr>
            <p:ph type="sldNum" sz="quarter" idx="10"/>
          </p:nvPr>
        </p:nvSpPr>
        <p:spPr/>
        <p:txBody>
          <a:bodyPr/>
          <a:lstStyle/>
          <a:p>
            <a:pPr>
              <a:defRPr/>
            </a:pPr>
            <a:fld id="{CF627BE3-1269-44D5-A349-82FD5D94EBD8}" type="slidenum">
              <a:rPr lang="en-US" altLang="zh-TW" smtClean="0"/>
              <a:pPr>
                <a:defRPr/>
              </a:pPr>
              <a:t>58</a:t>
            </a:fld>
            <a:endParaRPr lang="en-US" altLang="zh-TW"/>
          </a:p>
        </p:txBody>
      </p:sp>
      <p:pic>
        <p:nvPicPr>
          <p:cNvPr id="8" name="圖片 7">
            <a:extLst>
              <a:ext uri="{FF2B5EF4-FFF2-40B4-BE49-F238E27FC236}">
                <a16:creationId xmlns:a16="http://schemas.microsoft.com/office/drawing/2014/main" id="{32BF8D01-7CF9-44B4-876F-AD21C270A3DC}"/>
              </a:ext>
            </a:extLst>
          </p:cNvPr>
          <p:cNvPicPr>
            <a:picLocks noChangeAspect="1"/>
          </p:cNvPicPr>
          <p:nvPr/>
        </p:nvPicPr>
        <p:blipFill rotWithShape="1">
          <a:blip r:embed="rId2"/>
          <a:srcRect t="73219" r="42445" b="6193"/>
          <a:stretch/>
        </p:blipFill>
        <p:spPr>
          <a:xfrm>
            <a:off x="609600" y="1378184"/>
            <a:ext cx="11054827" cy="2040877"/>
          </a:xfrm>
          <a:prstGeom prst="rect">
            <a:avLst/>
          </a:prstGeom>
        </p:spPr>
      </p:pic>
    </p:spTree>
    <p:extLst>
      <p:ext uri="{BB962C8B-B14F-4D97-AF65-F5344CB8AC3E}">
        <p14:creationId xmlns:p14="http://schemas.microsoft.com/office/powerpoint/2010/main" val="35760105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1D2C0F-62B8-405C-9D84-214A456616F1}"/>
              </a:ext>
            </a:extLst>
          </p:cNvPr>
          <p:cNvSpPr>
            <a:spLocks noGrp="1"/>
          </p:cNvSpPr>
          <p:nvPr>
            <p:ph type="title"/>
          </p:nvPr>
        </p:nvSpPr>
        <p:spPr/>
        <p:txBody>
          <a:bodyPr/>
          <a:lstStyle/>
          <a:p>
            <a:r>
              <a:rPr lang="en-US" altLang="zh-TW" dirty="0"/>
              <a:t>Conclusion</a:t>
            </a:r>
            <a:endParaRPr lang="zh-TW" altLang="en-US" dirty="0"/>
          </a:p>
        </p:txBody>
      </p:sp>
      <p:sp>
        <p:nvSpPr>
          <p:cNvPr id="3" name="內容版面配置區 2">
            <a:extLst>
              <a:ext uri="{FF2B5EF4-FFF2-40B4-BE49-F238E27FC236}">
                <a16:creationId xmlns:a16="http://schemas.microsoft.com/office/drawing/2014/main" id="{AE04E54F-E58A-4657-A927-B7FBB0317547}"/>
              </a:ext>
            </a:extLst>
          </p:cNvPr>
          <p:cNvSpPr>
            <a:spLocks noGrp="1"/>
          </p:cNvSpPr>
          <p:nvPr>
            <p:ph idx="1"/>
          </p:nvPr>
        </p:nvSpPr>
        <p:spPr/>
        <p:txBody>
          <a:bodyPr/>
          <a:lstStyle/>
          <a:p>
            <a:r>
              <a:rPr lang="en-US" altLang="zh-TW" sz="2400" dirty="0"/>
              <a:t>In this course, we discussed how to:</a:t>
            </a:r>
          </a:p>
          <a:p>
            <a:pPr marL="857250" lvl="1" indent="-457200">
              <a:buFont typeface="+mj-lt"/>
              <a:buAutoNum type="arabicPeriod"/>
            </a:pPr>
            <a:r>
              <a:rPr lang="en-US" altLang="zh-TW" sz="2000" dirty="0"/>
              <a:t>Perform basic computer vision tasks on Ryzen AI PCs</a:t>
            </a:r>
          </a:p>
          <a:p>
            <a:pPr marL="857250" lvl="1" indent="-457200">
              <a:buFont typeface="+mj-lt"/>
              <a:buAutoNum type="arabicPeriod"/>
            </a:pPr>
            <a:r>
              <a:rPr lang="en-US" altLang="zh-TW" sz="2000" dirty="0"/>
              <a:t>Perform function calling using LLMs</a:t>
            </a:r>
          </a:p>
          <a:p>
            <a:pPr marL="857250" lvl="1" indent="-457200">
              <a:buFont typeface="+mj-lt"/>
              <a:buAutoNum type="arabicPeriod"/>
            </a:pPr>
            <a:r>
              <a:rPr lang="en-US" altLang="zh-TW" sz="2000" dirty="0"/>
              <a:t>Improve a LLM's factual accuracy without fine tuning using RAG</a:t>
            </a:r>
          </a:p>
          <a:p>
            <a:pPr marL="857250" lvl="1" indent="-457200">
              <a:buFont typeface="+mj-lt"/>
              <a:buAutoNum type="arabicPeriod"/>
            </a:pPr>
            <a:endParaRPr lang="en-US" altLang="zh-TW" sz="2000" dirty="0"/>
          </a:p>
          <a:p>
            <a:r>
              <a:rPr lang="en-US" altLang="zh-TW" sz="2400" dirty="0"/>
              <a:t>To do this, we covered: </a:t>
            </a:r>
          </a:p>
          <a:p>
            <a:pPr lvl="1"/>
            <a:r>
              <a:rPr lang="en-US" altLang="zh-TW" sz="2000" dirty="0"/>
              <a:t>What are AI PCs, LLMs, tokenizers, and function calling</a:t>
            </a:r>
          </a:p>
          <a:p>
            <a:pPr lvl="1"/>
            <a:r>
              <a:rPr lang="en-US" altLang="zh-TW" sz="2000" dirty="0"/>
              <a:t>How to craft prompts to maximize a LLM's potential</a:t>
            </a:r>
          </a:p>
          <a:p>
            <a:pPr lvl="1"/>
            <a:r>
              <a:rPr lang="en-US" altLang="zh-TW" sz="2000" dirty="0"/>
              <a:t>How to inference using a variety of platforms (transformers, </a:t>
            </a:r>
            <a:r>
              <a:rPr lang="en-US" altLang="zh-TW" sz="2000" dirty="0" err="1"/>
              <a:t>Ollama</a:t>
            </a:r>
            <a:r>
              <a:rPr lang="en-US" altLang="zh-TW" sz="2000" dirty="0"/>
              <a:t>, LM studio)</a:t>
            </a:r>
          </a:p>
        </p:txBody>
      </p:sp>
      <p:sp>
        <p:nvSpPr>
          <p:cNvPr id="4" name="投影片編號版面配置區 3">
            <a:extLst>
              <a:ext uri="{FF2B5EF4-FFF2-40B4-BE49-F238E27FC236}">
                <a16:creationId xmlns:a16="http://schemas.microsoft.com/office/drawing/2014/main" id="{F730A827-81A2-4B07-8E1D-83A12B4EE4D3}"/>
              </a:ext>
            </a:extLst>
          </p:cNvPr>
          <p:cNvSpPr>
            <a:spLocks noGrp="1"/>
          </p:cNvSpPr>
          <p:nvPr>
            <p:ph type="sldNum" sz="quarter" idx="10"/>
          </p:nvPr>
        </p:nvSpPr>
        <p:spPr/>
        <p:txBody>
          <a:bodyPr/>
          <a:lstStyle/>
          <a:p>
            <a:pPr>
              <a:defRPr/>
            </a:pPr>
            <a:fld id="{CF627BE3-1269-44D5-A349-82FD5D94EBD8}" type="slidenum">
              <a:rPr lang="en-US" altLang="zh-TW" smtClean="0"/>
              <a:pPr>
                <a:defRPr/>
              </a:pPr>
              <a:t>59</a:t>
            </a:fld>
            <a:endParaRPr lang="en-US" altLang="zh-TW"/>
          </a:p>
        </p:txBody>
      </p:sp>
    </p:spTree>
    <p:extLst>
      <p:ext uri="{BB962C8B-B14F-4D97-AF65-F5344CB8AC3E}">
        <p14:creationId xmlns:p14="http://schemas.microsoft.com/office/powerpoint/2010/main" val="2886910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A913D3-63F6-4E98-97F7-42CAB849872D}"/>
              </a:ext>
            </a:extLst>
          </p:cNvPr>
          <p:cNvSpPr>
            <a:spLocks noGrp="1"/>
          </p:cNvSpPr>
          <p:nvPr>
            <p:ph type="title"/>
          </p:nvPr>
        </p:nvSpPr>
        <p:spPr/>
        <p:txBody>
          <a:bodyPr/>
          <a:lstStyle/>
          <a:p>
            <a:r>
              <a:rPr lang="en-US" altLang="zh-TW" dirty="0"/>
              <a:t>Ryzen AI Software</a:t>
            </a:r>
            <a:endParaRPr lang="zh-TW" altLang="en-US" dirty="0"/>
          </a:p>
        </p:txBody>
      </p:sp>
      <p:sp>
        <p:nvSpPr>
          <p:cNvPr id="4" name="投影片編號版面配置區 3">
            <a:extLst>
              <a:ext uri="{FF2B5EF4-FFF2-40B4-BE49-F238E27FC236}">
                <a16:creationId xmlns:a16="http://schemas.microsoft.com/office/drawing/2014/main" id="{2BFC0CA0-44D5-4989-9D8D-39DFAC584F22}"/>
              </a:ext>
            </a:extLst>
          </p:cNvPr>
          <p:cNvSpPr>
            <a:spLocks noGrp="1"/>
          </p:cNvSpPr>
          <p:nvPr>
            <p:ph type="sldNum" sz="quarter" idx="10"/>
          </p:nvPr>
        </p:nvSpPr>
        <p:spPr/>
        <p:txBody>
          <a:bodyPr/>
          <a:lstStyle/>
          <a:p>
            <a:pPr>
              <a:defRPr/>
            </a:pPr>
            <a:fld id="{CF627BE3-1269-44D5-A349-82FD5D94EBD8}" type="slidenum">
              <a:rPr lang="en-US" altLang="zh-TW" smtClean="0"/>
              <a:pPr>
                <a:defRPr/>
              </a:pPr>
              <a:t>6</a:t>
            </a:fld>
            <a:endParaRPr lang="en-US" altLang="zh-TW"/>
          </a:p>
        </p:txBody>
      </p:sp>
      <p:pic>
        <p:nvPicPr>
          <p:cNvPr id="1026" name="Picture 2">
            <a:extLst>
              <a:ext uri="{FF2B5EF4-FFF2-40B4-BE49-F238E27FC236}">
                <a16:creationId xmlns:a16="http://schemas.microsoft.com/office/drawing/2014/main" id="{FE1F0E39-86C4-4B23-B149-BFA33748793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56594" y="883272"/>
            <a:ext cx="8458199" cy="4757737"/>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CC4A7B38-F5BB-4E0B-846A-228CD1970CE0}"/>
              </a:ext>
            </a:extLst>
          </p:cNvPr>
          <p:cNvSpPr txBox="1"/>
          <p:nvPr/>
        </p:nvSpPr>
        <p:spPr>
          <a:xfrm>
            <a:off x="2974285" y="5641009"/>
            <a:ext cx="6147352" cy="369332"/>
          </a:xfrm>
          <a:prstGeom prst="rect">
            <a:avLst/>
          </a:prstGeom>
          <a:noFill/>
        </p:spPr>
        <p:txBody>
          <a:bodyPr wrap="square">
            <a:spAutoFit/>
          </a:bodyPr>
          <a:lstStyle/>
          <a:p>
            <a:pPr algn="ctr"/>
            <a:r>
              <a:rPr lang="zh-TW" altLang="en-US" dirty="0">
                <a:hlinkClick r:id="rId4"/>
              </a:rPr>
              <a:t>https://ryzenai.docs.amd.com/en/latest/inst.html</a:t>
            </a:r>
            <a:endParaRPr lang="zh-TW" altLang="en-US" dirty="0"/>
          </a:p>
        </p:txBody>
      </p:sp>
    </p:spTree>
    <p:extLst>
      <p:ext uri="{BB962C8B-B14F-4D97-AF65-F5344CB8AC3E}">
        <p14:creationId xmlns:p14="http://schemas.microsoft.com/office/powerpoint/2010/main" val="1134253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CE8028-E4B0-4EB5-A4F1-AAAF18982356}"/>
              </a:ext>
            </a:extLst>
          </p:cNvPr>
          <p:cNvSpPr>
            <a:spLocks noGrp="1"/>
          </p:cNvSpPr>
          <p:nvPr>
            <p:ph type="title"/>
          </p:nvPr>
        </p:nvSpPr>
        <p:spPr/>
        <p:txBody>
          <a:bodyPr/>
          <a:lstStyle/>
          <a:p>
            <a:r>
              <a:rPr lang="en-US" altLang="zh-TW" dirty="0"/>
              <a:t>AI PC NPU Driver Installation (Windows)</a:t>
            </a:r>
            <a:endParaRPr lang="zh-TW" altLang="en-US" dirty="0"/>
          </a:p>
        </p:txBody>
      </p:sp>
      <p:sp>
        <p:nvSpPr>
          <p:cNvPr id="3" name="內容版面配置區 2">
            <a:extLst>
              <a:ext uri="{FF2B5EF4-FFF2-40B4-BE49-F238E27FC236}">
                <a16:creationId xmlns:a16="http://schemas.microsoft.com/office/drawing/2014/main" id="{135BE829-B8E6-47D6-B17E-2C4401058357}"/>
              </a:ext>
            </a:extLst>
          </p:cNvPr>
          <p:cNvSpPr>
            <a:spLocks noGrp="1"/>
          </p:cNvSpPr>
          <p:nvPr>
            <p:ph idx="1"/>
          </p:nvPr>
        </p:nvSpPr>
        <p:spPr/>
        <p:txBody>
          <a:bodyPr/>
          <a:lstStyle/>
          <a:p>
            <a:r>
              <a:rPr lang="en-US" altLang="zh-TW" sz="2400" dirty="0"/>
              <a:t>Go to: </a:t>
            </a:r>
            <a:r>
              <a:rPr lang="en-US" altLang="zh-TW" sz="2400" dirty="0">
                <a:hlinkClick r:id="rId3"/>
              </a:rPr>
              <a:t>https://ryzenai.docs.amd.com/en/latest/inst.html#install-npu-drivers</a:t>
            </a:r>
            <a:endParaRPr lang="en-US" altLang="zh-TW" sz="2400" dirty="0"/>
          </a:p>
          <a:p>
            <a:endParaRPr lang="zh-TW" altLang="en-US" sz="2400" dirty="0"/>
          </a:p>
          <a:p>
            <a:endParaRPr lang="en-US" altLang="zh-TW" sz="2400" dirty="0"/>
          </a:p>
          <a:p>
            <a:endParaRPr lang="zh-TW" altLang="en-US" sz="2400" dirty="0"/>
          </a:p>
        </p:txBody>
      </p:sp>
      <p:sp>
        <p:nvSpPr>
          <p:cNvPr id="4" name="投影片編號版面配置區 3">
            <a:extLst>
              <a:ext uri="{FF2B5EF4-FFF2-40B4-BE49-F238E27FC236}">
                <a16:creationId xmlns:a16="http://schemas.microsoft.com/office/drawing/2014/main" id="{34B00F51-F241-403A-B641-711DADD1E190}"/>
              </a:ext>
            </a:extLst>
          </p:cNvPr>
          <p:cNvSpPr>
            <a:spLocks noGrp="1"/>
          </p:cNvSpPr>
          <p:nvPr>
            <p:ph type="sldNum" sz="quarter" idx="10"/>
          </p:nvPr>
        </p:nvSpPr>
        <p:spPr/>
        <p:txBody>
          <a:bodyPr/>
          <a:lstStyle/>
          <a:p>
            <a:pPr>
              <a:defRPr/>
            </a:pPr>
            <a:fld id="{CF627BE3-1269-44D5-A349-82FD5D94EBD8}" type="slidenum">
              <a:rPr lang="en-US" altLang="zh-TW" smtClean="0"/>
              <a:pPr>
                <a:defRPr/>
              </a:pPr>
              <a:t>7</a:t>
            </a:fld>
            <a:endParaRPr lang="en-US" altLang="zh-TW"/>
          </a:p>
        </p:txBody>
      </p:sp>
      <p:pic>
        <p:nvPicPr>
          <p:cNvPr id="6" name="圖片 5">
            <a:extLst>
              <a:ext uri="{FF2B5EF4-FFF2-40B4-BE49-F238E27FC236}">
                <a16:creationId xmlns:a16="http://schemas.microsoft.com/office/drawing/2014/main" id="{E2BD1C85-FB5B-4C4E-BB87-6900BC893E03}"/>
              </a:ext>
            </a:extLst>
          </p:cNvPr>
          <p:cNvPicPr>
            <a:picLocks noChangeAspect="1"/>
          </p:cNvPicPr>
          <p:nvPr/>
        </p:nvPicPr>
        <p:blipFill>
          <a:blip r:embed="rId4"/>
          <a:stretch>
            <a:fillRect/>
          </a:stretch>
        </p:blipFill>
        <p:spPr>
          <a:xfrm>
            <a:off x="2201842" y="2133649"/>
            <a:ext cx="7788315" cy="3696020"/>
          </a:xfrm>
          <a:prstGeom prst="rect">
            <a:avLst/>
          </a:prstGeom>
        </p:spPr>
      </p:pic>
      <p:sp>
        <p:nvSpPr>
          <p:cNvPr id="7" name="文字方塊 6">
            <a:extLst>
              <a:ext uri="{FF2B5EF4-FFF2-40B4-BE49-F238E27FC236}">
                <a16:creationId xmlns:a16="http://schemas.microsoft.com/office/drawing/2014/main" id="{03200EBA-6BD7-4007-8DB8-324E0246C5E1}"/>
              </a:ext>
            </a:extLst>
          </p:cNvPr>
          <p:cNvSpPr txBox="1"/>
          <p:nvPr/>
        </p:nvSpPr>
        <p:spPr>
          <a:xfrm>
            <a:off x="2981849" y="6019310"/>
            <a:ext cx="6144566" cy="369332"/>
          </a:xfrm>
          <a:prstGeom prst="rect">
            <a:avLst/>
          </a:prstGeom>
          <a:noFill/>
        </p:spPr>
        <p:txBody>
          <a:bodyPr wrap="square">
            <a:spAutoFit/>
          </a:bodyPr>
          <a:lstStyle/>
          <a:p>
            <a:pPr algn="ctr"/>
            <a:r>
              <a:rPr lang="en-US" altLang="zh-TW" sz="1800" dirty="0"/>
              <a:t>Ensure your system has the prerequisites installed</a:t>
            </a:r>
            <a:endParaRPr lang="zh-TW" altLang="en-US" dirty="0"/>
          </a:p>
        </p:txBody>
      </p:sp>
    </p:spTree>
    <p:extLst>
      <p:ext uri="{BB962C8B-B14F-4D97-AF65-F5344CB8AC3E}">
        <p14:creationId xmlns:p14="http://schemas.microsoft.com/office/powerpoint/2010/main" val="129789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CE8028-E4B0-4EB5-A4F1-AAAF18982356}"/>
              </a:ext>
            </a:extLst>
          </p:cNvPr>
          <p:cNvSpPr>
            <a:spLocks noGrp="1"/>
          </p:cNvSpPr>
          <p:nvPr>
            <p:ph type="title"/>
          </p:nvPr>
        </p:nvSpPr>
        <p:spPr/>
        <p:txBody>
          <a:bodyPr/>
          <a:lstStyle/>
          <a:p>
            <a:r>
              <a:rPr lang="en-US" altLang="zh-TW" dirty="0"/>
              <a:t>AI PC NPU Driver Installation (Windows)</a:t>
            </a:r>
            <a:endParaRPr lang="zh-TW" altLang="en-US" dirty="0"/>
          </a:p>
        </p:txBody>
      </p:sp>
      <p:pic>
        <p:nvPicPr>
          <p:cNvPr id="7" name="內容版面配置區 6">
            <a:extLst>
              <a:ext uri="{FF2B5EF4-FFF2-40B4-BE49-F238E27FC236}">
                <a16:creationId xmlns:a16="http://schemas.microsoft.com/office/drawing/2014/main" id="{7F6E6028-4065-4DD4-9CF2-C56A867BA4DD}"/>
              </a:ext>
            </a:extLst>
          </p:cNvPr>
          <p:cNvPicPr>
            <a:picLocks noGrp="1" noChangeAspect="1"/>
          </p:cNvPicPr>
          <p:nvPr>
            <p:ph idx="1"/>
          </p:nvPr>
        </p:nvPicPr>
        <p:blipFill>
          <a:blip r:embed="rId3"/>
          <a:stretch>
            <a:fillRect/>
          </a:stretch>
        </p:blipFill>
        <p:spPr>
          <a:xfrm>
            <a:off x="2478974" y="1206499"/>
            <a:ext cx="7031601" cy="4757737"/>
          </a:xfrm>
        </p:spPr>
      </p:pic>
      <p:sp>
        <p:nvSpPr>
          <p:cNvPr id="4" name="投影片編號版面配置區 3">
            <a:extLst>
              <a:ext uri="{FF2B5EF4-FFF2-40B4-BE49-F238E27FC236}">
                <a16:creationId xmlns:a16="http://schemas.microsoft.com/office/drawing/2014/main" id="{34B00F51-F241-403A-B641-711DADD1E190}"/>
              </a:ext>
            </a:extLst>
          </p:cNvPr>
          <p:cNvSpPr>
            <a:spLocks noGrp="1"/>
          </p:cNvSpPr>
          <p:nvPr>
            <p:ph type="sldNum" sz="quarter" idx="10"/>
          </p:nvPr>
        </p:nvSpPr>
        <p:spPr/>
        <p:txBody>
          <a:bodyPr/>
          <a:lstStyle/>
          <a:p>
            <a:pPr>
              <a:defRPr/>
            </a:pPr>
            <a:fld id="{CF627BE3-1269-44D5-A349-82FD5D94EBD8}" type="slidenum">
              <a:rPr lang="en-US" altLang="zh-TW" smtClean="0"/>
              <a:pPr>
                <a:defRPr/>
              </a:pPr>
              <a:t>8</a:t>
            </a:fld>
            <a:endParaRPr lang="en-US" altLang="zh-TW"/>
          </a:p>
        </p:txBody>
      </p:sp>
      <p:sp>
        <p:nvSpPr>
          <p:cNvPr id="5" name="文字方塊 4">
            <a:extLst>
              <a:ext uri="{FF2B5EF4-FFF2-40B4-BE49-F238E27FC236}">
                <a16:creationId xmlns:a16="http://schemas.microsoft.com/office/drawing/2014/main" id="{6291E767-36A4-4651-A58D-7DCC1257C747}"/>
              </a:ext>
            </a:extLst>
          </p:cNvPr>
          <p:cNvSpPr txBox="1"/>
          <p:nvPr/>
        </p:nvSpPr>
        <p:spPr>
          <a:xfrm>
            <a:off x="2574701" y="6019310"/>
            <a:ext cx="6935874" cy="369332"/>
          </a:xfrm>
          <a:prstGeom prst="rect">
            <a:avLst/>
          </a:prstGeom>
          <a:noFill/>
        </p:spPr>
        <p:txBody>
          <a:bodyPr wrap="square">
            <a:spAutoFit/>
          </a:bodyPr>
          <a:lstStyle/>
          <a:p>
            <a:pPr algn="ctr"/>
            <a:r>
              <a:rPr lang="en-US" altLang="zh-TW" sz="1800" dirty="0"/>
              <a:t>Create an AMD account and download + run the installers (free)</a:t>
            </a:r>
            <a:endParaRPr lang="zh-TW" altLang="en-US" dirty="0"/>
          </a:p>
        </p:txBody>
      </p:sp>
    </p:spTree>
    <p:extLst>
      <p:ext uri="{BB962C8B-B14F-4D97-AF65-F5344CB8AC3E}">
        <p14:creationId xmlns:p14="http://schemas.microsoft.com/office/powerpoint/2010/main" val="379265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CE8028-E4B0-4EB5-A4F1-AAAF18982356}"/>
              </a:ext>
            </a:extLst>
          </p:cNvPr>
          <p:cNvSpPr>
            <a:spLocks noGrp="1"/>
          </p:cNvSpPr>
          <p:nvPr>
            <p:ph type="title"/>
          </p:nvPr>
        </p:nvSpPr>
        <p:spPr/>
        <p:txBody>
          <a:bodyPr/>
          <a:lstStyle/>
          <a:p>
            <a:r>
              <a:rPr lang="en-US" altLang="zh-TW" dirty="0"/>
              <a:t>AI PC NPU Driver Installation (Linux)</a:t>
            </a:r>
            <a:endParaRPr lang="zh-TW" altLang="en-US" dirty="0"/>
          </a:p>
        </p:txBody>
      </p:sp>
      <p:sp>
        <p:nvSpPr>
          <p:cNvPr id="4" name="投影片編號版面配置區 3">
            <a:extLst>
              <a:ext uri="{FF2B5EF4-FFF2-40B4-BE49-F238E27FC236}">
                <a16:creationId xmlns:a16="http://schemas.microsoft.com/office/drawing/2014/main" id="{34B00F51-F241-403A-B641-711DADD1E190}"/>
              </a:ext>
            </a:extLst>
          </p:cNvPr>
          <p:cNvSpPr>
            <a:spLocks noGrp="1"/>
          </p:cNvSpPr>
          <p:nvPr>
            <p:ph type="sldNum" sz="quarter" idx="10"/>
          </p:nvPr>
        </p:nvSpPr>
        <p:spPr/>
        <p:txBody>
          <a:bodyPr/>
          <a:lstStyle/>
          <a:p>
            <a:pPr>
              <a:defRPr/>
            </a:pPr>
            <a:fld id="{CF627BE3-1269-44D5-A349-82FD5D94EBD8}" type="slidenum">
              <a:rPr lang="en-US" altLang="zh-TW" smtClean="0"/>
              <a:pPr>
                <a:defRPr/>
              </a:pPr>
              <a:t>9</a:t>
            </a:fld>
            <a:endParaRPr lang="en-US" altLang="zh-TW"/>
          </a:p>
        </p:txBody>
      </p:sp>
      <p:pic>
        <p:nvPicPr>
          <p:cNvPr id="6" name="內容版面配置區 5">
            <a:extLst>
              <a:ext uri="{FF2B5EF4-FFF2-40B4-BE49-F238E27FC236}">
                <a16:creationId xmlns:a16="http://schemas.microsoft.com/office/drawing/2014/main" id="{91892735-DE4F-47A9-8A82-E4F74A0F1ABB}"/>
              </a:ext>
            </a:extLst>
          </p:cNvPr>
          <p:cNvPicPr>
            <a:picLocks noGrp="1" noChangeAspect="1"/>
          </p:cNvPicPr>
          <p:nvPr>
            <p:ph idx="1"/>
          </p:nvPr>
        </p:nvPicPr>
        <p:blipFill>
          <a:blip r:embed="rId3"/>
          <a:stretch>
            <a:fillRect/>
          </a:stretch>
        </p:blipFill>
        <p:spPr>
          <a:xfrm>
            <a:off x="2421088" y="1777485"/>
            <a:ext cx="7529212" cy="2072820"/>
          </a:xfrm>
        </p:spPr>
      </p:pic>
      <p:sp>
        <p:nvSpPr>
          <p:cNvPr id="8" name="文字方塊 7">
            <a:extLst>
              <a:ext uri="{FF2B5EF4-FFF2-40B4-BE49-F238E27FC236}">
                <a16:creationId xmlns:a16="http://schemas.microsoft.com/office/drawing/2014/main" id="{D578EFBC-D4C3-463D-BC20-8D3F1EE7275C}"/>
              </a:ext>
            </a:extLst>
          </p:cNvPr>
          <p:cNvSpPr txBox="1"/>
          <p:nvPr/>
        </p:nvSpPr>
        <p:spPr>
          <a:xfrm>
            <a:off x="2981849" y="3925127"/>
            <a:ext cx="6144566" cy="646331"/>
          </a:xfrm>
          <a:prstGeom prst="rect">
            <a:avLst/>
          </a:prstGeom>
          <a:noFill/>
        </p:spPr>
        <p:txBody>
          <a:bodyPr wrap="square">
            <a:spAutoFit/>
          </a:bodyPr>
          <a:lstStyle/>
          <a:p>
            <a:pPr algn="ctr"/>
            <a:r>
              <a:rPr lang="en-US" altLang="zh-TW" sz="1800" dirty="0"/>
              <a:t>A Linux installer can be found at the bottom of </a:t>
            </a:r>
            <a:r>
              <a:rPr lang="en-US" altLang="zh-TW" sz="1800" dirty="0">
                <a:hlinkClick r:id="rId4"/>
              </a:rPr>
              <a:t>https://ryzenai.docs.amd.com/en/latest/inst.html</a:t>
            </a:r>
            <a:endParaRPr lang="en-US" altLang="zh-TW" sz="1800" dirty="0"/>
          </a:p>
        </p:txBody>
      </p:sp>
    </p:spTree>
    <p:extLst>
      <p:ext uri="{BB962C8B-B14F-4D97-AF65-F5344CB8AC3E}">
        <p14:creationId xmlns:p14="http://schemas.microsoft.com/office/powerpoint/2010/main" val="1483671388"/>
      </p:ext>
    </p:extLst>
  </p:cSld>
  <p:clrMapOvr>
    <a:masterClrMapping/>
  </p:clrMapOvr>
</p:sld>
</file>

<file path=ppt/theme/theme1.xml><?xml version="1.0" encoding="utf-8"?>
<a:theme xmlns:a="http://schemas.openxmlformats.org/drawingml/2006/main" name="簡報內頁">
  <a:themeElements>
    <a:clrScheme name="簡報內頁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簡報內頁">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簡報內頁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簡報內頁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簡報內頁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簡報內頁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簡報內頁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簡報內頁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簡報內頁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簡報內頁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簡報內頁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簡報內頁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簡報內頁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簡報內頁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67285</TotalTime>
  <Words>2989</Words>
  <Application>Microsoft Office PowerPoint</Application>
  <PresentationFormat>寬螢幕</PresentationFormat>
  <Paragraphs>361</Paragraphs>
  <Slides>59</Slides>
  <Notes>23</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59</vt:i4>
      </vt:variant>
    </vt:vector>
  </HeadingPairs>
  <TitlesOfParts>
    <vt:vector size="66" baseType="lpstr">
      <vt:lpstr>-apple-system</vt:lpstr>
      <vt:lpstr>Arial</vt:lpstr>
      <vt:lpstr>Calibri</vt:lpstr>
      <vt:lpstr>Consolas</vt:lpstr>
      <vt:lpstr>Poppins</vt:lpstr>
      <vt:lpstr>Times New Roman</vt:lpstr>
      <vt:lpstr>簡報內頁</vt:lpstr>
      <vt:lpstr>Leveraging AMD Ryzen AI PCs: Mastering LLM and CNN in Practice</vt:lpstr>
      <vt:lpstr>Lesson Outline</vt:lpstr>
      <vt:lpstr>Overview</vt:lpstr>
      <vt:lpstr>Setting Up Your AMD AI PC</vt:lpstr>
      <vt:lpstr>AMD Hardware and Driver Support</vt:lpstr>
      <vt:lpstr>Ryzen AI Software</vt:lpstr>
      <vt:lpstr>AI PC NPU Driver Installation (Windows)</vt:lpstr>
      <vt:lpstr>AI PC NPU Driver Installation (Windows)</vt:lpstr>
      <vt:lpstr>AI PC NPU Driver Installation (Linux)</vt:lpstr>
      <vt:lpstr>Porting Nvidia-Based Solutions to AI PCs</vt:lpstr>
      <vt:lpstr>Download Demo Files</vt:lpstr>
      <vt:lpstr>Performing Computer Vision Tasks on AI PCs</vt:lpstr>
      <vt:lpstr>Install Dependencies</vt:lpstr>
      <vt:lpstr>Download Model and Dataset</vt:lpstr>
      <vt:lpstr>Deploy Model</vt:lpstr>
      <vt:lpstr>Preparations for Working With LLMs</vt:lpstr>
      <vt:lpstr>Downloading LLMs</vt:lpstr>
      <vt:lpstr>Downloading LLMs (1) – Manual Download</vt:lpstr>
      <vt:lpstr>Downloading LLMs (2) - Git</vt:lpstr>
      <vt:lpstr>Downloading LLMs (3) – Hugging Face/Transformers </vt:lpstr>
      <vt:lpstr>Ryzen AI LLM - Onnxruntime GenAI (OGA)</vt:lpstr>
      <vt:lpstr>Problem with Hugging Face Solutions </vt:lpstr>
      <vt:lpstr>Introduction to Ollama</vt:lpstr>
      <vt:lpstr>Ollama</vt:lpstr>
      <vt:lpstr>Setting Up Ollama (Linux)</vt:lpstr>
      <vt:lpstr>Setting Up Ollama (Windows)</vt:lpstr>
      <vt:lpstr>Running Ollama as a Chatbot on Command Line</vt:lpstr>
      <vt:lpstr>Using Ollama as a Server</vt:lpstr>
      <vt:lpstr>OpenAI API</vt:lpstr>
      <vt:lpstr>Sending a Query to Your Ollama Server (inference_ollama.py)</vt:lpstr>
      <vt:lpstr>Sending a Query to Your Ollama Server (inference_ollama.py)</vt:lpstr>
      <vt:lpstr>Using Ollama as a Server (inference_ollama.py)</vt:lpstr>
      <vt:lpstr>Introduction to Lemonade</vt:lpstr>
      <vt:lpstr>What is Lemonade SDK?</vt:lpstr>
      <vt:lpstr>What is a Lemonade Server?</vt:lpstr>
      <vt:lpstr>What is a Local (LLM) Server</vt:lpstr>
      <vt:lpstr>Installing Lemonade (Windows)</vt:lpstr>
      <vt:lpstr>Installing Lemonade (Windows)</vt:lpstr>
      <vt:lpstr>Installing Lemonade (Windows)</vt:lpstr>
      <vt:lpstr>Installing Lemonade (Linux)</vt:lpstr>
      <vt:lpstr>Installing Lemonade (Linux)</vt:lpstr>
      <vt:lpstr>lemonade-server CLI</vt:lpstr>
      <vt:lpstr>Other Useful Resources for CLI</vt:lpstr>
      <vt:lpstr>Lemonade Supported Models</vt:lpstr>
      <vt:lpstr>GUI Based Model Storage and Management</vt:lpstr>
      <vt:lpstr>GUI Based Chat Bot</vt:lpstr>
      <vt:lpstr>Sending a Query to Your Lemonade Server (inference_lemonade.py)</vt:lpstr>
      <vt:lpstr>Inferencing - Function Calling</vt:lpstr>
      <vt:lpstr>Function Calling Example: Function Declaration</vt:lpstr>
      <vt:lpstr>Function Calling Example: API Integration</vt:lpstr>
      <vt:lpstr>Function Calling Example: Inference Step (function_calling_ollama.py)</vt:lpstr>
      <vt:lpstr>Function Calling Example: Output (function_calling.py)</vt:lpstr>
      <vt:lpstr>RAG Using Ollama and SentenceTransformer</vt:lpstr>
      <vt:lpstr>Problem Rehash</vt:lpstr>
      <vt:lpstr>Building a Vector Store for Retrieving Relevant Context (rag_query.py)</vt:lpstr>
      <vt:lpstr>Generating a Response using LM Studio (rag_query.py)</vt:lpstr>
      <vt:lpstr>Putting Everything Together (rag_query.py)</vt:lpstr>
      <vt:lpstr>RAG Using Ollama and LM Studio (rag_query.py)</vt:lpstr>
      <vt:lpstr>Conclusion</vt:lpstr>
    </vt:vector>
  </TitlesOfParts>
  <Company>TAS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ITRI投影片範本B</dc:title>
  <dc:creator>ITRI</dc:creator>
  <cp:keywords>2008NewCIS</cp:keywords>
  <cp:lastModifiedBy>黃彥勲</cp:lastModifiedBy>
  <cp:revision>330</cp:revision>
  <dcterms:created xsi:type="dcterms:W3CDTF">2008-05-08T04:38:45Z</dcterms:created>
  <dcterms:modified xsi:type="dcterms:W3CDTF">2025-09-26T05:23:14Z</dcterms:modified>
</cp:coreProperties>
</file>